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5" r:id="rId10"/>
    <p:sldId id="268" r:id="rId11"/>
    <p:sldId id="266" r:id="rId12"/>
    <p:sldId id="269" r:id="rId13"/>
    <p:sldId id="271" r:id="rId14"/>
    <p:sldId id="272" r:id="rId15"/>
  </p:sldIdLst>
  <p:sldSz cx="14630400" cy="8229600"/>
  <p:notesSz cx="8229600" cy="14630400"/>
  <p:embeddedFontLst>
    <p:embeddedFont>
      <p:font typeface="Consolas" panose="020B0609020204030204" pitchFamily="49" charset="0"/>
      <p:regular r:id="rId17"/>
      <p:bold r:id="rId18"/>
      <p:italic r:id="rId19"/>
      <p:boldItalic r:id="rId20"/>
    </p:embeddedFont>
    <p:embeddedFont>
      <p:font typeface="Inter"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A4D982-2C0D-4A34-8005-29217E18F92E}" v="8" dt="2025-10-12T05:07:17.6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tejaswi" userId="209c0b937e8e80ea" providerId="LiveId" clId="{DA53E962-16C3-442B-92C5-662D1ADD62DC}"/>
    <pc:docChg chg="addSld delSld modSld">
      <pc:chgData name="sai tejaswi" userId="209c0b937e8e80ea" providerId="LiveId" clId="{DA53E962-16C3-442B-92C5-662D1ADD62DC}" dt="2025-10-12T05:07:33.214" v="111" actId="14100"/>
      <pc:docMkLst>
        <pc:docMk/>
      </pc:docMkLst>
      <pc:sldChg chg="modSp mod">
        <pc:chgData name="sai tejaswi" userId="209c0b937e8e80ea" providerId="LiveId" clId="{DA53E962-16C3-442B-92C5-662D1ADD62DC}" dt="2025-10-09T13:55:45.952" v="1" actId="1036"/>
        <pc:sldMkLst>
          <pc:docMk/>
          <pc:sldMk cId="0" sldId="262"/>
        </pc:sldMkLst>
        <pc:spChg chg="mod">
          <ac:chgData name="sai tejaswi" userId="209c0b937e8e80ea" providerId="LiveId" clId="{DA53E962-16C3-442B-92C5-662D1ADD62DC}" dt="2025-10-09T13:55:36.990" v="0" actId="1076"/>
          <ac:spMkLst>
            <pc:docMk/>
            <pc:sldMk cId="0" sldId="262"/>
            <ac:spMk id="10" creationId="{00000000-0000-0000-0000-000000000000}"/>
          </ac:spMkLst>
        </pc:spChg>
        <pc:spChg chg="mod">
          <ac:chgData name="sai tejaswi" userId="209c0b937e8e80ea" providerId="LiveId" clId="{DA53E962-16C3-442B-92C5-662D1ADD62DC}" dt="2025-10-09T13:55:45.952" v="1" actId="1036"/>
          <ac:spMkLst>
            <pc:docMk/>
            <pc:sldMk cId="0" sldId="262"/>
            <ac:spMk id="12" creationId="{F006A49A-B7ED-549F-05AD-861346183E79}"/>
          </ac:spMkLst>
        </pc:spChg>
      </pc:sldChg>
      <pc:sldChg chg="modSp mod">
        <pc:chgData name="sai tejaswi" userId="209c0b937e8e80ea" providerId="LiveId" clId="{DA53E962-16C3-442B-92C5-662D1ADD62DC}" dt="2025-10-09T13:57:45.681" v="11" actId="1076"/>
        <pc:sldMkLst>
          <pc:docMk/>
          <pc:sldMk cId="0" sldId="263"/>
        </pc:sldMkLst>
        <pc:spChg chg="mod">
          <ac:chgData name="sai tejaswi" userId="209c0b937e8e80ea" providerId="LiveId" clId="{DA53E962-16C3-442B-92C5-662D1ADD62DC}" dt="2025-10-09T13:57:37.450" v="9" actId="14100"/>
          <ac:spMkLst>
            <pc:docMk/>
            <pc:sldMk cId="0" sldId="263"/>
            <ac:spMk id="7" creationId="{00000000-0000-0000-0000-000000000000}"/>
          </ac:spMkLst>
        </pc:spChg>
        <pc:spChg chg="mod">
          <ac:chgData name="sai tejaswi" userId="209c0b937e8e80ea" providerId="LiveId" clId="{DA53E962-16C3-442B-92C5-662D1ADD62DC}" dt="2025-10-09T13:57:45.681" v="11" actId="1076"/>
          <ac:spMkLst>
            <pc:docMk/>
            <pc:sldMk cId="0" sldId="263"/>
            <ac:spMk id="10" creationId="{00000000-0000-0000-0000-000000000000}"/>
          </ac:spMkLst>
        </pc:spChg>
        <pc:spChg chg="mod">
          <ac:chgData name="sai tejaswi" userId="209c0b937e8e80ea" providerId="LiveId" clId="{DA53E962-16C3-442B-92C5-662D1ADD62DC}" dt="2025-10-09T13:56:37.599" v="5" actId="1076"/>
          <ac:spMkLst>
            <pc:docMk/>
            <pc:sldMk cId="0" sldId="263"/>
            <ac:spMk id="11" creationId="{00000000-0000-0000-0000-000000000000}"/>
          </ac:spMkLst>
        </pc:spChg>
        <pc:spChg chg="mod">
          <ac:chgData name="sai tejaswi" userId="209c0b937e8e80ea" providerId="LiveId" clId="{DA53E962-16C3-442B-92C5-662D1ADD62DC}" dt="2025-10-09T13:56:47.756" v="6" actId="14100"/>
          <ac:spMkLst>
            <pc:docMk/>
            <pc:sldMk cId="0" sldId="263"/>
            <ac:spMk id="14" creationId="{00000000-0000-0000-0000-000000000000}"/>
          </ac:spMkLst>
        </pc:spChg>
        <pc:spChg chg="mod">
          <ac:chgData name="sai tejaswi" userId="209c0b937e8e80ea" providerId="LiveId" clId="{DA53E962-16C3-442B-92C5-662D1ADD62DC}" dt="2025-10-09T13:56:58.522" v="7" actId="1076"/>
          <ac:spMkLst>
            <pc:docMk/>
            <pc:sldMk cId="0" sldId="263"/>
            <ac:spMk id="15" creationId="{00000000-0000-0000-0000-000000000000}"/>
          </ac:spMkLst>
        </pc:spChg>
        <pc:spChg chg="mod">
          <ac:chgData name="sai tejaswi" userId="209c0b937e8e80ea" providerId="LiveId" clId="{DA53E962-16C3-442B-92C5-662D1ADD62DC}" dt="2025-10-09T13:57:43.884" v="10" actId="1036"/>
          <ac:spMkLst>
            <pc:docMk/>
            <pc:sldMk cId="0" sldId="263"/>
            <ac:spMk id="26" creationId="{70199F87-CCBB-1B97-6C16-349463EA9FE6}"/>
          </ac:spMkLst>
        </pc:spChg>
      </pc:sldChg>
      <pc:sldChg chg="modSp mod">
        <pc:chgData name="sai tejaswi" userId="209c0b937e8e80ea" providerId="LiveId" clId="{DA53E962-16C3-442B-92C5-662D1ADD62DC}" dt="2025-10-09T14:00:26.360" v="26" actId="14100"/>
        <pc:sldMkLst>
          <pc:docMk/>
          <pc:sldMk cId="0" sldId="265"/>
        </pc:sldMkLst>
        <pc:spChg chg="mod">
          <ac:chgData name="sai tejaswi" userId="209c0b937e8e80ea" providerId="LiveId" clId="{DA53E962-16C3-442B-92C5-662D1ADD62DC}" dt="2025-10-09T14:00:26.360" v="26" actId="14100"/>
          <ac:spMkLst>
            <pc:docMk/>
            <pc:sldMk cId="0" sldId="265"/>
            <ac:spMk id="7" creationId="{00000000-0000-0000-0000-000000000000}"/>
          </ac:spMkLst>
        </pc:spChg>
        <pc:spChg chg="mod">
          <ac:chgData name="sai tejaswi" userId="209c0b937e8e80ea" providerId="LiveId" clId="{DA53E962-16C3-442B-92C5-662D1ADD62DC}" dt="2025-10-09T13:58:32.324" v="13" actId="1076"/>
          <ac:spMkLst>
            <pc:docMk/>
            <pc:sldMk cId="0" sldId="265"/>
            <ac:spMk id="9" creationId="{00000000-0000-0000-0000-000000000000}"/>
          </ac:spMkLst>
        </pc:spChg>
        <pc:spChg chg="mod">
          <ac:chgData name="sai tejaswi" userId="209c0b937e8e80ea" providerId="LiveId" clId="{DA53E962-16C3-442B-92C5-662D1ADD62DC}" dt="2025-10-09T13:59:58.333" v="20" actId="14100"/>
          <ac:spMkLst>
            <pc:docMk/>
            <pc:sldMk cId="0" sldId="265"/>
            <ac:spMk id="10" creationId="{00000000-0000-0000-0000-000000000000}"/>
          </ac:spMkLst>
        </pc:spChg>
        <pc:spChg chg="mod">
          <ac:chgData name="sai tejaswi" userId="209c0b937e8e80ea" providerId="LiveId" clId="{DA53E962-16C3-442B-92C5-662D1ADD62DC}" dt="2025-10-09T14:00:18.253" v="23" actId="14100"/>
          <ac:spMkLst>
            <pc:docMk/>
            <pc:sldMk cId="0" sldId="265"/>
            <ac:spMk id="11" creationId="{00000000-0000-0000-0000-000000000000}"/>
          </ac:spMkLst>
        </pc:spChg>
        <pc:spChg chg="mod">
          <ac:chgData name="sai tejaswi" userId="209c0b937e8e80ea" providerId="LiveId" clId="{DA53E962-16C3-442B-92C5-662D1ADD62DC}" dt="2025-10-09T13:59:47.110" v="19" actId="1076"/>
          <ac:spMkLst>
            <pc:docMk/>
            <pc:sldMk cId="0" sldId="265"/>
            <ac:spMk id="22" creationId="{00000000-0000-0000-0000-000000000000}"/>
          </ac:spMkLst>
        </pc:spChg>
        <pc:spChg chg="mod">
          <ac:chgData name="sai tejaswi" userId="209c0b937e8e80ea" providerId="LiveId" clId="{DA53E962-16C3-442B-92C5-662D1ADD62DC}" dt="2025-10-09T13:59:19.620" v="16" actId="1076"/>
          <ac:spMkLst>
            <pc:docMk/>
            <pc:sldMk cId="0" sldId="265"/>
            <ac:spMk id="24" creationId="{00000000-0000-0000-0000-000000000000}"/>
          </ac:spMkLst>
        </pc:spChg>
      </pc:sldChg>
      <pc:sldChg chg="addSp delSp modSp new mod">
        <pc:chgData name="sai tejaswi" userId="209c0b937e8e80ea" providerId="LiveId" clId="{DA53E962-16C3-442B-92C5-662D1ADD62DC}" dt="2025-10-12T05:07:33.214" v="111" actId="14100"/>
        <pc:sldMkLst>
          <pc:docMk/>
          <pc:sldMk cId="66538395" sldId="272"/>
        </pc:sldMkLst>
        <pc:spChg chg="add mod">
          <ac:chgData name="sai tejaswi" userId="209c0b937e8e80ea" providerId="LiveId" clId="{DA53E962-16C3-442B-92C5-662D1ADD62DC}" dt="2025-10-12T04:54:55.359" v="51" actId="207"/>
          <ac:spMkLst>
            <pc:docMk/>
            <pc:sldMk cId="66538395" sldId="272"/>
            <ac:spMk id="2" creationId="{913FCAF4-644A-44FB-728D-8DBC6CF96419}"/>
          </ac:spMkLst>
        </pc:spChg>
        <pc:spChg chg="add del mod">
          <ac:chgData name="sai tejaswi" userId="209c0b937e8e80ea" providerId="LiveId" clId="{DA53E962-16C3-442B-92C5-662D1ADD62DC}" dt="2025-10-12T04:55:34.705" v="71"/>
          <ac:spMkLst>
            <pc:docMk/>
            <pc:sldMk cId="66538395" sldId="272"/>
            <ac:spMk id="3" creationId="{E28D0459-FE83-59A5-A79B-394E65D1681A}"/>
          </ac:spMkLst>
        </pc:spChg>
        <pc:spChg chg="add mod">
          <ac:chgData name="sai tejaswi" userId="209c0b937e8e80ea" providerId="LiveId" clId="{DA53E962-16C3-442B-92C5-662D1ADD62DC}" dt="2025-10-12T05:01:45.278" v="104" actId="14100"/>
          <ac:spMkLst>
            <pc:docMk/>
            <pc:sldMk cId="66538395" sldId="272"/>
            <ac:spMk id="4" creationId="{C5020CE9-06B2-81EB-BE87-76C0004F3EBA}"/>
          </ac:spMkLst>
        </pc:spChg>
        <pc:spChg chg="add mod">
          <ac:chgData name="sai tejaswi" userId="209c0b937e8e80ea" providerId="LiveId" clId="{DA53E962-16C3-442B-92C5-662D1ADD62DC}" dt="2025-10-12T04:59:07.525" v="103" actId="14100"/>
          <ac:spMkLst>
            <pc:docMk/>
            <pc:sldMk cId="66538395" sldId="272"/>
            <ac:spMk id="5" creationId="{7D69612A-C8AC-2CFD-0263-528D2119D2E3}"/>
          </ac:spMkLst>
        </pc:spChg>
        <pc:spChg chg="add del mod">
          <ac:chgData name="sai tejaswi" userId="209c0b937e8e80ea" providerId="LiveId" clId="{DA53E962-16C3-442B-92C5-662D1ADD62DC}" dt="2025-10-12T04:56:57.925" v="79"/>
          <ac:spMkLst>
            <pc:docMk/>
            <pc:sldMk cId="66538395" sldId="272"/>
            <ac:spMk id="6" creationId="{71AA1AC3-23CC-383E-B5A2-980A274A7CBA}"/>
          </ac:spMkLst>
        </pc:spChg>
        <pc:picChg chg="add mod">
          <ac:chgData name="sai tejaswi" userId="209c0b937e8e80ea" providerId="LiveId" clId="{DA53E962-16C3-442B-92C5-662D1ADD62DC}" dt="2025-10-12T05:07:33.214" v="111" actId="14100"/>
          <ac:picMkLst>
            <pc:docMk/>
            <pc:sldMk cId="66538395" sldId="272"/>
            <ac:picMk id="8" creationId="{ACA80FFA-2BDB-0A00-54F7-43021ED782F5}"/>
          </ac:picMkLst>
        </pc:picChg>
      </pc:sldChg>
      <pc:sldChg chg="addSp modSp new del mod">
        <pc:chgData name="sai tejaswi" userId="209c0b937e8e80ea" providerId="LiveId" clId="{DA53E962-16C3-442B-92C5-662D1ADD62DC}" dt="2025-10-09T14:50:29.771" v="47" actId="2696"/>
        <pc:sldMkLst>
          <pc:docMk/>
          <pc:sldMk cId="4036556339" sldId="27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826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2860" y="0"/>
            <a:ext cx="5486400" cy="8229600"/>
          </a:xfrm>
          <a:prstGeom prst="rect">
            <a:avLst/>
          </a:prstGeom>
        </p:spPr>
      </p:pic>
      <p:sp>
        <p:nvSpPr>
          <p:cNvPr id="3" name="Text 0"/>
          <p:cNvSpPr/>
          <p:nvPr/>
        </p:nvSpPr>
        <p:spPr>
          <a:xfrm>
            <a:off x="6280190" y="2205752"/>
            <a:ext cx="7556421" cy="1302544"/>
          </a:xfrm>
          <a:prstGeom prst="rect">
            <a:avLst/>
          </a:prstGeom>
          <a:noFill/>
          <a:ln/>
        </p:spPr>
        <p:txBody>
          <a:bodyPr wrap="square" lIns="0" tIns="0" rIns="0" bIns="0" rtlCol="0" anchor="t"/>
          <a:lstStyle/>
          <a:p>
            <a:pPr marL="0" indent="0" algn="l">
              <a:lnSpc>
                <a:spcPts val="5100"/>
              </a:lnSpc>
              <a:buNone/>
            </a:pPr>
            <a:r>
              <a:rPr lang="en-US" sz="4100" b="1" dirty="0">
                <a:solidFill>
                  <a:srgbClr val="000000"/>
                </a:solidFill>
                <a:latin typeface="Calibri" panose="020F0502020204030204" pitchFamily="34" charset="0"/>
                <a:ea typeface="Calibri" panose="020F0502020204030204" pitchFamily="34" charset="0"/>
                <a:cs typeface="Calibri" panose="020F0502020204030204" pitchFamily="34" charset="0"/>
              </a:rPr>
              <a:t>Creative Excellence: Semantic Knowledge Graph Construction</a:t>
            </a:r>
            <a:endParaRPr lang="en-US" sz="41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 1"/>
          <p:cNvSpPr/>
          <p:nvPr/>
        </p:nvSpPr>
        <p:spPr>
          <a:xfrm>
            <a:off x="6280190" y="3805952"/>
            <a:ext cx="7119699" cy="521017"/>
          </a:xfrm>
          <a:prstGeom prst="rect">
            <a:avLst/>
          </a:prstGeom>
          <a:noFill/>
          <a:ln/>
        </p:spPr>
        <p:txBody>
          <a:bodyPr wrap="none" lIns="0" tIns="0" rIns="0" bIns="0" rtlCol="0" anchor="t"/>
          <a:lstStyle/>
          <a:p>
            <a:pPr marL="0" indent="0" algn="l">
              <a:lnSpc>
                <a:spcPts val="4100"/>
              </a:lnSpc>
              <a:buNone/>
            </a:pPr>
            <a:endParaRPr lang="en-US" sz="3250" dirty="0"/>
          </a:p>
        </p:txBody>
      </p:sp>
      <p:sp>
        <p:nvSpPr>
          <p:cNvPr id="5" name="Text 2"/>
          <p:cNvSpPr/>
          <p:nvPr/>
        </p:nvSpPr>
        <p:spPr>
          <a:xfrm>
            <a:off x="6577846" y="4114800"/>
            <a:ext cx="7258764" cy="1685687"/>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Presenting an end-to-end NLP pipeline for transforming unstructured text into actionable, structured knowledge graphs, deployed interactively via Streamlit.</a:t>
            </a:r>
            <a:endParaRPr lang="en-US" sz="1550" dirty="0"/>
          </a:p>
        </p:txBody>
      </p:sp>
      <p:sp>
        <p:nvSpPr>
          <p:cNvPr id="6" name="Shape 3"/>
          <p:cNvSpPr/>
          <p:nvPr/>
        </p:nvSpPr>
        <p:spPr>
          <a:xfrm>
            <a:off x="6326848" y="3805952"/>
            <a:ext cx="22860" cy="1399103"/>
          </a:xfrm>
          <a:prstGeom prst="rect">
            <a:avLst/>
          </a:prstGeom>
          <a:solidFill>
            <a:srgbClr val="007EBD"/>
          </a:solidFill>
          <a:ln/>
        </p:spPr>
      </p:sp>
      <p:sp>
        <p:nvSpPr>
          <p:cNvPr id="7" name="Rectangle 6">
            <a:extLst>
              <a:ext uri="{FF2B5EF4-FFF2-40B4-BE49-F238E27FC236}">
                <a16:creationId xmlns:a16="http://schemas.microsoft.com/office/drawing/2014/main" id="{E138F08C-67C0-7A73-8450-B8170C5E0148}"/>
              </a:ext>
            </a:extLst>
          </p:cNvPr>
          <p:cNvSpPr/>
          <p:nvPr/>
        </p:nvSpPr>
        <p:spPr>
          <a:xfrm>
            <a:off x="0" y="7660888"/>
            <a:ext cx="14630400" cy="5687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240393"/>
            <a:ext cx="7905155" cy="651272"/>
          </a:xfrm>
          <a:prstGeom prst="rect">
            <a:avLst/>
          </a:prstGeom>
          <a:noFill/>
          <a:ln/>
        </p:spPr>
        <p:txBody>
          <a:bodyPr wrap="none" lIns="0" tIns="0" rIns="0" bIns="0" rtlCol="0" anchor="t"/>
          <a:lstStyle/>
          <a:p>
            <a:pPr marL="0" indent="0" algn="l">
              <a:lnSpc>
                <a:spcPts val="5100"/>
              </a:lnSpc>
              <a:buNone/>
            </a:pPr>
            <a:r>
              <a:rPr lang="en-US" sz="4100" b="1" dirty="0">
                <a:solidFill>
                  <a:srgbClr val="000000"/>
                </a:solidFill>
                <a:ea typeface="Petrona Bold" pitchFamily="34" charset="-122"/>
                <a:cs typeface="Petrona Bold" pitchFamily="34" charset="-120"/>
              </a:rPr>
              <a:t>Deep Dive: Community Detection</a:t>
            </a:r>
            <a:endParaRPr lang="en-US" sz="4100" dirty="0"/>
          </a:p>
        </p:txBody>
      </p:sp>
      <p:sp>
        <p:nvSpPr>
          <p:cNvPr id="3" name="Text 1"/>
          <p:cNvSpPr/>
          <p:nvPr/>
        </p:nvSpPr>
        <p:spPr>
          <a:xfrm>
            <a:off x="793790" y="2288500"/>
            <a:ext cx="13042821" cy="635079"/>
          </a:xfrm>
          <a:prstGeom prst="rect">
            <a:avLst/>
          </a:prstGeom>
          <a:noFill/>
          <a:ln/>
        </p:spPr>
        <p:txBody>
          <a:bodyPr wrap="square" lIns="0" tIns="0" rIns="0" bIns="0" rtlCol="0" anchor="t"/>
          <a:lstStyle/>
          <a:p>
            <a:pPr marL="0" indent="0" algn="just">
              <a:lnSpc>
                <a:spcPts val="2500"/>
              </a:lnSpc>
              <a:buNone/>
            </a:pPr>
            <a:r>
              <a:rPr lang="en-US" dirty="0">
                <a:solidFill>
                  <a:srgbClr val="272525"/>
                </a:solidFill>
                <a:ea typeface="Inter" pitchFamily="34" charset="-122"/>
                <a:cs typeface="Inter" pitchFamily="34" charset="-120"/>
              </a:rPr>
              <a:t>Community Detection is a powerful graph analytic technique that identifies sub-groups or "communities" of closely related entities within the knowledge graph. This helps to uncover hidden thematic structures and relationships.</a:t>
            </a:r>
            <a:endParaRPr lang="en-US" dirty="0"/>
          </a:p>
        </p:txBody>
      </p:sp>
      <p:sp>
        <p:nvSpPr>
          <p:cNvPr id="4" name="Shape 2"/>
          <p:cNvSpPr/>
          <p:nvPr/>
        </p:nvSpPr>
        <p:spPr>
          <a:xfrm>
            <a:off x="793790" y="3444478"/>
            <a:ext cx="4215289" cy="3067288"/>
          </a:xfrm>
          <a:prstGeom prst="roundRect">
            <a:avLst>
              <a:gd name="adj" fmla="val 3577"/>
            </a:avLst>
          </a:prstGeom>
          <a:solidFill>
            <a:srgbClr val="FFFFFF">
              <a:alpha val="95000"/>
            </a:srgbClr>
          </a:solidFill>
          <a:ln/>
        </p:spPr>
      </p:sp>
      <p:sp>
        <p:nvSpPr>
          <p:cNvPr id="5" name="Shape 3"/>
          <p:cNvSpPr/>
          <p:nvPr/>
        </p:nvSpPr>
        <p:spPr>
          <a:xfrm>
            <a:off x="793790" y="3421618"/>
            <a:ext cx="4215289" cy="91440"/>
          </a:xfrm>
          <a:prstGeom prst="roundRect">
            <a:avLst>
              <a:gd name="adj" fmla="val 91163"/>
            </a:avLst>
          </a:prstGeom>
          <a:solidFill>
            <a:srgbClr val="007EBD"/>
          </a:solidFill>
          <a:ln/>
        </p:spPr>
      </p:sp>
      <p:sp>
        <p:nvSpPr>
          <p:cNvPr id="6" name="Shape 4"/>
          <p:cNvSpPr/>
          <p:nvPr/>
        </p:nvSpPr>
        <p:spPr>
          <a:xfrm>
            <a:off x="2603778" y="3146822"/>
            <a:ext cx="595313" cy="595313"/>
          </a:xfrm>
          <a:prstGeom prst="roundRect">
            <a:avLst>
              <a:gd name="adj" fmla="val 153600"/>
            </a:avLst>
          </a:prstGeom>
          <a:solidFill>
            <a:srgbClr val="007EBD"/>
          </a:solidFill>
          <a:ln/>
        </p:spPr>
      </p:sp>
      <p:pic>
        <p:nvPicPr>
          <p:cNvPr id="7" name="Image 0" descr="preencoded.png"/>
          <p:cNvPicPr>
            <a:picLocks noChangeAspect="1"/>
          </p:cNvPicPr>
          <p:nvPr/>
        </p:nvPicPr>
        <p:blipFill>
          <a:blip r:embed="rId3"/>
          <a:stretch>
            <a:fillRect/>
          </a:stretch>
        </p:blipFill>
        <p:spPr>
          <a:xfrm>
            <a:off x="2782372" y="3295650"/>
            <a:ext cx="238125" cy="297656"/>
          </a:xfrm>
          <a:prstGeom prst="rect">
            <a:avLst/>
          </a:prstGeom>
        </p:spPr>
      </p:pic>
      <p:sp>
        <p:nvSpPr>
          <p:cNvPr id="8" name="Text 5"/>
          <p:cNvSpPr/>
          <p:nvPr/>
        </p:nvSpPr>
        <p:spPr>
          <a:xfrm>
            <a:off x="1015008" y="3940612"/>
            <a:ext cx="3006804"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Algorithmic Foundations</a:t>
            </a:r>
            <a:endParaRPr lang="en-US" sz="2050" dirty="0"/>
          </a:p>
        </p:txBody>
      </p:sp>
      <p:sp>
        <p:nvSpPr>
          <p:cNvPr id="9" name="Text 6"/>
          <p:cNvSpPr/>
          <p:nvPr/>
        </p:nvSpPr>
        <p:spPr>
          <a:xfrm>
            <a:off x="1015008" y="4385310"/>
            <a:ext cx="3772853" cy="190523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We primarily employ modularity-based algorithms, such as the Louvain or Leiden method, which are highly efficient in identifying communities by optimising a 'modularity' score across the graph.</a:t>
            </a:r>
            <a:endParaRPr lang="en-US" sz="1550" dirty="0"/>
          </a:p>
        </p:txBody>
      </p:sp>
      <p:sp>
        <p:nvSpPr>
          <p:cNvPr id="10" name="Shape 7"/>
          <p:cNvSpPr/>
          <p:nvPr/>
        </p:nvSpPr>
        <p:spPr>
          <a:xfrm>
            <a:off x="5207437" y="3444478"/>
            <a:ext cx="4215408" cy="3067288"/>
          </a:xfrm>
          <a:prstGeom prst="roundRect">
            <a:avLst>
              <a:gd name="adj" fmla="val 3577"/>
            </a:avLst>
          </a:prstGeom>
          <a:solidFill>
            <a:srgbClr val="FFFFFF">
              <a:alpha val="95000"/>
            </a:srgbClr>
          </a:solidFill>
          <a:ln/>
        </p:spPr>
      </p:sp>
      <p:sp>
        <p:nvSpPr>
          <p:cNvPr id="11" name="Shape 8"/>
          <p:cNvSpPr/>
          <p:nvPr/>
        </p:nvSpPr>
        <p:spPr>
          <a:xfrm>
            <a:off x="5207437" y="3421618"/>
            <a:ext cx="4215408" cy="91440"/>
          </a:xfrm>
          <a:prstGeom prst="roundRect">
            <a:avLst>
              <a:gd name="adj" fmla="val 91163"/>
            </a:avLst>
          </a:prstGeom>
          <a:solidFill>
            <a:srgbClr val="007EBD"/>
          </a:solidFill>
          <a:ln/>
        </p:spPr>
      </p:sp>
      <p:sp>
        <p:nvSpPr>
          <p:cNvPr id="12" name="Shape 9"/>
          <p:cNvSpPr/>
          <p:nvPr/>
        </p:nvSpPr>
        <p:spPr>
          <a:xfrm>
            <a:off x="7017425" y="3146822"/>
            <a:ext cx="595313" cy="595313"/>
          </a:xfrm>
          <a:prstGeom prst="roundRect">
            <a:avLst>
              <a:gd name="adj" fmla="val 153600"/>
            </a:avLst>
          </a:prstGeom>
          <a:solidFill>
            <a:srgbClr val="007EBD"/>
          </a:solidFill>
          <a:ln/>
        </p:spPr>
      </p:sp>
      <p:pic>
        <p:nvPicPr>
          <p:cNvPr id="13" name="Image 1" descr="preencoded.png"/>
          <p:cNvPicPr>
            <a:picLocks noChangeAspect="1"/>
          </p:cNvPicPr>
          <p:nvPr/>
        </p:nvPicPr>
        <p:blipFill>
          <a:blip r:embed="rId4"/>
          <a:stretch>
            <a:fillRect/>
          </a:stretch>
        </p:blipFill>
        <p:spPr>
          <a:xfrm>
            <a:off x="7196018" y="3295650"/>
            <a:ext cx="238125" cy="297656"/>
          </a:xfrm>
          <a:prstGeom prst="rect">
            <a:avLst/>
          </a:prstGeom>
        </p:spPr>
      </p:pic>
      <p:sp>
        <p:nvSpPr>
          <p:cNvPr id="14" name="Text 10"/>
          <p:cNvSpPr/>
          <p:nvPr/>
        </p:nvSpPr>
        <p:spPr>
          <a:xfrm>
            <a:off x="5428655" y="3940612"/>
            <a:ext cx="3026331"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Identifying Communities</a:t>
            </a:r>
            <a:endParaRPr lang="en-US" sz="2050" dirty="0"/>
          </a:p>
        </p:txBody>
      </p:sp>
      <p:sp>
        <p:nvSpPr>
          <p:cNvPr id="15" name="Text 11"/>
          <p:cNvSpPr/>
          <p:nvPr/>
        </p:nvSpPr>
        <p:spPr>
          <a:xfrm>
            <a:off x="5428655" y="4385310"/>
            <a:ext cx="3772972" cy="190523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These algorithms group nodes (entities) that are more densely connected to each other than they are to nodes in other parts of the graph. This signifies a strong internal relationship within the group.</a:t>
            </a:r>
            <a:endParaRPr lang="en-US" sz="1550" dirty="0"/>
          </a:p>
        </p:txBody>
      </p:sp>
      <p:sp>
        <p:nvSpPr>
          <p:cNvPr id="16" name="Shape 12"/>
          <p:cNvSpPr/>
          <p:nvPr/>
        </p:nvSpPr>
        <p:spPr>
          <a:xfrm>
            <a:off x="9621203" y="3444478"/>
            <a:ext cx="4215289" cy="3067288"/>
          </a:xfrm>
          <a:prstGeom prst="roundRect">
            <a:avLst>
              <a:gd name="adj" fmla="val 3577"/>
            </a:avLst>
          </a:prstGeom>
          <a:solidFill>
            <a:srgbClr val="FFFFFF">
              <a:alpha val="95000"/>
            </a:srgbClr>
          </a:solidFill>
          <a:ln/>
        </p:spPr>
      </p:sp>
      <p:sp>
        <p:nvSpPr>
          <p:cNvPr id="17" name="Shape 13"/>
          <p:cNvSpPr/>
          <p:nvPr/>
        </p:nvSpPr>
        <p:spPr>
          <a:xfrm>
            <a:off x="9621203" y="3421618"/>
            <a:ext cx="4215289" cy="91440"/>
          </a:xfrm>
          <a:prstGeom prst="roundRect">
            <a:avLst>
              <a:gd name="adj" fmla="val 91163"/>
            </a:avLst>
          </a:prstGeom>
          <a:solidFill>
            <a:srgbClr val="007EBD"/>
          </a:solidFill>
          <a:ln/>
        </p:spPr>
      </p:sp>
      <p:sp>
        <p:nvSpPr>
          <p:cNvPr id="18" name="Shape 14"/>
          <p:cNvSpPr/>
          <p:nvPr/>
        </p:nvSpPr>
        <p:spPr>
          <a:xfrm>
            <a:off x="11431191" y="3146822"/>
            <a:ext cx="595313" cy="595313"/>
          </a:xfrm>
          <a:prstGeom prst="roundRect">
            <a:avLst>
              <a:gd name="adj" fmla="val 153600"/>
            </a:avLst>
          </a:prstGeom>
          <a:solidFill>
            <a:srgbClr val="007EBD"/>
          </a:solidFill>
          <a:ln/>
        </p:spPr>
      </p:sp>
      <p:pic>
        <p:nvPicPr>
          <p:cNvPr id="19" name="Image 2" descr="preencoded.png"/>
          <p:cNvPicPr>
            <a:picLocks noChangeAspect="1"/>
          </p:cNvPicPr>
          <p:nvPr/>
        </p:nvPicPr>
        <p:blipFill>
          <a:blip r:embed="rId5"/>
          <a:stretch>
            <a:fillRect/>
          </a:stretch>
        </p:blipFill>
        <p:spPr>
          <a:xfrm>
            <a:off x="11609784" y="3295650"/>
            <a:ext cx="238125" cy="297656"/>
          </a:xfrm>
          <a:prstGeom prst="rect">
            <a:avLst/>
          </a:prstGeom>
        </p:spPr>
      </p:pic>
      <p:sp>
        <p:nvSpPr>
          <p:cNvPr id="20" name="Text 15"/>
          <p:cNvSpPr/>
          <p:nvPr/>
        </p:nvSpPr>
        <p:spPr>
          <a:xfrm>
            <a:off x="9842421" y="3940612"/>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Actionable Insights</a:t>
            </a:r>
            <a:endParaRPr lang="en-US" sz="2050" dirty="0"/>
          </a:p>
        </p:txBody>
      </p:sp>
      <p:sp>
        <p:nvSpPr>
          <p:cNvPr id="21" name="Text 16"/>
          <p:cNvSpPr/>
          <p:nvPr/>
        </p:nvSpPr>
        <p:spPr>
          <a:xfrm>
            <a:off x="9842421" y="4385310"/>
            <a:ext cx="3772853" cy="190523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By revealing these clusters, we can identify latent topics, sub-domains, or even emerging trends within the unstructured data, providing a deeper understanding of the dataset's inherent structure.</a:t>
            </a:r>
            <a:endParaRPr lang="en-US" sz="1550" dirty="0"/>
          </a:p>
        </p:txBody>
      </p:sp>
      <p:sp>
        <p:nvSpPr>
          <p:cNvPr id="22" name="Text 17"/>
          <p:cNvSpPr/>
          <p:nvPr/>
        </p:nvSpPr>
        <p:spPr>
          <a:xfrm>
            <a:off x="793790" y="6735008"/>
            <a:ext cx="13042821" cy="254079"/>
          </a:xfrm>
          <a:prstGeom prst="rect">
            <a:avLst/>
          </a:prstGeom>
          <a:noFill/>
          <a:ln/>
        </p:spPr>
        <p:txBody>
          <a:bodyPr wrap="non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For example, in a corpus of scientific papers, community detection might reveal distinct research areas or collaborations among authors.</a:t>
            </a:r>
            <a:endParaRPr lang="en-US" sz="1250" dirty="0"/>
          </a:p>
        </p:txBody>
      </p:sp>
      <p:sp>
        <p:nvSpPr>
          <p:cNvPr id="23" name="Rectangle 22">
            <a:extLst>
              <a:ext uri="{FF2B5EF4-FFF2-40B4-BE49-F238E27FC236}">
                <a16:creationId xmlns:a16="http://schemas.microsoft.com/office/drawing/2014/main" id="{947B0D77-5B81-6A84-BCDC-80A45941FEA4}"/>
              </a:ext>
            </a:extLst>
          </p:cNvPr>
          <p:cNvSpPr/>
          <p:nvPr/>
        </p:nvSpPr>
        <p:spPr>
          <a:xfrm>
            <a:off x="0" y="7772400"/>
            <a:ext cx="14630400" cy="457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322923" y="562797"/>
            <a:ext cx="3810357" cy="325636"/>
          </a:xfrm>
          <a:prstGeom prst="rect">
            <a:avLst/>
          </a:prstGeom>
          <a:noFill/>
          <a:ln/>
        </p:spPr>
        <p:txBody>
          <a:bodyPr wrap="none" lIns="0" tIns="0" rIns="0" bIns="0" rtlCol="0" anchor="t"/>
          <a:lstStyle/>
          <a:p>
            <a:pPr marL="0" indent="0" algn="l">
              <a:lnSpc>
                <a:spcPts val="2550"/>
              </a:lnSpc>
              <a:buNone/>
            </a:pPr>
            <a:r>
              <a:rPr lang="en-US" sz="3800" b="1" dirty="0">
                <a:solidFill>
                  <a:srgbClr val="000000"/>
                </a:solidFill>
                <a:ea typeface="Petrona Bold" pitchFamily="34" charset="-122"/>
                <a:cs typeface="Petrona Bold" pitchFamily="34" charset="-120"/>
              </a:rPr>
              <a:t>Query Answering &amp; Deployment</a:t>
            </a:r>
            <a:endParaRPr lang="en-US" sz="3800" dirty="0"/>
          </a:p>
        </p:txBody>
      </p:sp>
      <p:sp>
        <p:nvSpPr>
          <p:cNvPr id="3" name="Text 1"/>
          <p:cNvSpPr/>
          <p:nvPr/>
        </p:nvSpPr>
        <p:spPr>
          <a:xfrm>
            <a:off x="328730" y="1075971"/>
            <a:ext cx="13836729" cy="158591"/>
          </a:xfrm>
          <a:prstGeom prst="rect">
            <a:avLst/>
          </a:prstGeom>
          <a:noFill/>
          <a:ln/>
        </p:spPr>
        <p:txBody>
          <a:bodyPr wrap="none" lIns="0" tIns="0" rIns="0" bIns="0" rtlCol="0" anchor="t"/>
          <a:lstStyle/>
          <a:p>
            <a:pPr marL="0" indent="0" algn="l">
              <a:lnSpc>
                <a:spcPts val="1250"/>
              </a:lnSpc>
              <a:buNone/>
            </a:pPr>
            <a:r>
              <a:rPr lang="en-US" dirty="0">
                <a:solidFill>
                  <a:srgbClr val="272525"/>
                </a:solidFill>
                <a:ea typeface="Inter" pitchFamily="34" charset="-122"/>
                <a:cs typeface="Inter" pitchFamily="34" charset="-120"/>
              </a:rPr>
              <a:t>Interactive Semantic Search and Scalable Streamlit Deployment</a:t>
            </a:r>
            <a:endParaRPr lang="en-US" dirty="0"/>
          </a:p>
        </p:txBody>
      </p:sp>
      <p:sp>
        <p:nvSpPr>
          <p:cNvPr id="4" name="Text 2"/>
          <p:cNvSpPr/>
          <p:nvPr/>
        </p:nvSpPr>
        <p:spPr>
          <a:xfrm>
            <a:off x="387607" y="1400858"/>
            <a:ext cx="1710571" cy="195382"/>
          </a:xfrm>
          <a:prstGeom prst="rect">
            <a:avLst/>
          </a:prstGeom>
          <a:noFill/>
          <a:ln/>
        </p:spPr>
        <p:txBody>
          <a:bodyPr wrap="none" lIns="0" tIns="0" rIns="0" bIns="0" rtlCol="0" anchor="t"/>
          <a:lstStyle/>
          <a:p>
            <a:pPr marL="0" indent="0" algn="l">
              <a:lnSpc>
                <a:spcPts val="1500"/>
              </a:lnSpc>
              <a:buNone/>
            </a:pPr>
            <a:r>
              <a:rPr lang="en-US" b="1" dirty="0">
                <a:solidFill>
                  <a:srgbClr val="000000"/>
                </a:solidFill>
                <a:ea typeface="Petrona Bold" pitchFamily="34" charset="-122"/>
                <a:cs typeface="Petrona Bold" pitchFamily="34" charset="-120"/>
              </a:rPr>
              <a:t>Features &amp; Architecture</a:t>
            </a:r>
            <a:endParaRPr lang="en-US" dirty="0"/>
          </a:p>
        </p:txBody>
      </p:sp>
      <p:sp>
        <p:nvSpPr>
          <p:cNvPr id="5" name="Text 3"/>
          <p:cNvSpPr/>
          <p:nvPr/>
        </p:nvSpPr>
        <p:spPr>
          <a:xfrm>
            <a:off x="396835" y="1708033"/>
            <a:ext cx="6918365" cy="438507"/>
          </a:xfrm>
          <a:prstGeom prst="rect">
            <a:avLst/>
          </a:prstGeom>
          <a:noFill/>
          <a:ln/>
        </p:spPr>
        <p:txBody>
          <a:bodyPr wrap="square" lIns="0" tIns="0" rIns="0" bIns="0" rtlCol="0" anchor="t"/>
          <a:lstStyle/>
          <a:p>
            <a:pPr marL="0" indent="0" algn="just">
              <a:buNone/>
            </a:pPr>
            <a:r>
              <a:rPr lang="en-US" dirty="0">
                <a:solidFill>
                  <a:srgbClr val="272525"/>
                </a:solidFill>
                <a:ea typeface="Inter" pitchFamily="34" charset="-122"/>
                <a:cs typeface="Inter" pitchFamily="34" charset="-120"/>
              </a:rPr>
              <a:t>Query Processing: Queries embedded using SentenceTransformer (all-MiniLM-L6-v2) and matched against graph node embeddings via cosine similarity</a:t>
            </a:r>
            <a:endParaRPr lang="en-US" dirty="0"/>
          </a:p>
        </p:txBody>
      </p:sp>
      <p:sp>
        <p:nvSpPr>
          <p:cNvPr id="6" name="Text 4"/>
          <p:cNvSpPr/>
          <p:nvPr/>
        </p:nvSpPr>
        <p:spPr>
          <a:xfrm rot="10800000" flipV="1">
            <a:off x="464938" y="6024459"/>
            <a:ext cx="6459968" cy="153316"/>
          </a:xfrm>
          <a:prstGeom prst="rect">
            <a:avLst/>
          </a:prstGeom>
          <a:noFill/>
          <a:ln/>
        </p:spPr>
        <p:txBody>
          <a:bodyPr wrap="none" lIns="0" tIns="0" rIns="0" bIns="0" rtlCol="0" anchor="t"/>
          <a:lstStyle/>
          <a:p>
            <a:pPr marL="0" indent="0" algn="just">
              <a:buNone/>
            </a:pPr>
            <a:r>
              <a:rPr lang="en-US" dirty="0">
                <a:solidFill>
                  <a:srgbClr val="272525"/>
                </a:solidFill>
                <a:ea typeface="Inter" pitchFamily="34" charset="-122"/>
                <a:cs typeface="Inter" pitchFamily="34" charset="-120"/>
              </a:rPr>
              <a:t>Real-time Interaction: Dynamic highlighting of matched nodes and </a:t>
            </a:r>
          </a:p>
          <a:p>
            <a:pPr marL="0" indent="0" algn="just">
              <a:buNone/>
            </a:pPr>
            <a:r>
              <a:rPr lang="en-US" dirty="0">
                <a:solidFill>
                  <a:srgbClr val="272525"/>
                </a:solidFill>
                <a:ea typeface="Inter" pitchFamily="34" charset="-122"/>
                <a:cs typeface="Inter" pitchFamily="34" charset="-120"/>
              </a:rPr>
              <a:t>ranked results in graph visualization</a:t>
            </a:r>
            <a:endParaRPr lang="en-US" dirty="0"/>
          </a:p>
        </p:txBody>
      </p:sp>
      <p:sp>
        <p:nvSpPr>
          <p:cNvPr id="7" name="Text 5"/>
          <p:cNvSpPr/>
          <p:nvPr/>
        </p:nvSpPr>
        <p:spPr>
          <a:xfrm rot="10800000" flipV="1">
            <a:off x="503752" y="5344905"/>
            <a:ext cx="6743341" cy="472558"/>
          </a:xfrm>
          <a:prstGeom prst="rect">
            <a:avLst/>
          </a:prstGeom>
          <a:noFill/>
          <a:ln/>
        </p:spPr>
        <p:txBody>
          <a:bodyPr wrap="none" lIns="0" tIns="0" rIns="0" bIns="0" rtlCol="0" anchor="t"/>
          <a:lstStyle/>
          <a:p>
            <a:pPr marL="0" indent="0" algn="l">
              <a:buNone/>
            </a:pPr>
            <a:r>
              <a:rPr lang="en-US" dirty="0">
                <a:solidFill>
                  <a:srgbClr val="272525"/>
                </a:solidFill>
                <a:ea typeface="Inter" pitchFamily="34" charset="-122"/>
                <a:cs typeface="Inter" pitchFamily="34" charset="-120"/>
              </a:rPr>
              <a:t>Streamlit Deployment: Web-based deployment integrating file upload, </a:t>
            </a:r>
          </a:p>
          <a:p>
            <a:pPr marL="0" indent="0" algn="l">
              <a:buNone/>
            </a:pPr>
            <a:r>
              <a:rPr lang="en-US" dirty="0">
                <a:solidFill>
                  <a:srgbClr val="272525"/>
                </a:solidFill>
                <a:ea typeface="Inter" pitchFamily="34" charset="-122"/>
                <a:cs typeface="Inter" pitchFamily="34" charset="-120"/>
              </a:rPr>
              <a:t>processing, and interactive visualization</a:t>
            </a:r>
            <a:endParaRPr lang="en-US" dirty="0"/>
          </a:p>
        </p:txBody>
      </p:sp>
      <p:sp>
        <p:nvSpPr>
          <p:cNvPr id="8" name="Text 6"/>
          <p:cNvSpPr/>
          <p:nvPr/>
        </p:nvSpPr>
        <p:spPr>
          <a:xfrm>
            <a:off x="396835" y="2363033"/>
            <a:ext cx="6797397" cy="158591"/>
          </a:xfrm>
          <a:prstGeom prst="rect">
            <a:avLst/>
          </a:prstGeom>
          <a:noFill/>
          <a:ln/>
        </p:spPr>
        <p:txBody>
          <a:bodyPr wrap="none" lIns="0" tIns="0" rIns="0" bIns="0" rtlCol="0" anchor="t"/>
          <a:lstStyle/>
          <a:p>
            <a:pPr marL="0" indent="0" algn="l">
              <a:lnSpc>
                <a:spcPts val="1250"/>
              </a:lnSpc>
              <a:buNone/>
            </a:pPr>
            <a:endParaRPr lang="en-US" dirty="0"/>
          </a:p>
        </p:txBody>
      </p:sp>
      <p:sp>
        <p:nvSpPr>
          <p:cNvPr id="9" name="Text 7"/>
          <p:cNvSpPr/>
          <p:nvPr/>
        </p:nvSpPr>
        <p:spPr>
          <a:xfrm>
            <a:off x="396835" y="2687920"/>
            <a:ext cx="1562933" cy="195382"/>
          </a:xfrm>
          <a:prstGeom prst="rect">
            <a:avLst/>
          </a:prstGeom>
          <a:noFill/>
          <a:ln/>
        </p:spPr>
        <p:txBody>
          <a:bodyPr wrap="none" lIns="0" tIns="0" rIns="0" bIns="0" rtlCol="0" anchor="t"/>
          <a:lstStyle/>
          <a:p>
            <a:pPr marL="0" indent="0" algn="l">
              <a:lnSpc>
                <a:spcPts val="1500"/>
              </a:lnSpc>
              <a:buNone/>
            </a:pPr>
            <a:r>
              <a:rPr lang="en-US" sz="1600" b="1" dirty="0">
                <a:solidFill>
                  <a:srgbClr val="000000"/>
                </a:solidFill>
                <a:ea typeface="Petrona Bold" pitchFamily="34" charset="-122"/>
                <a:cs typeface="Petrona Bold" pitchFamily="34" charset="-120"/>
              </a:rPr>
              <a:t>Performance Metrics</a:t>
            </a:r>
            <a:endParaRPr lang="en-US" sz="1600" dirty="0"/>
          </a:p>
        </p:txBody>
      </p:sp>
      <p:sp>
        <p:nvSpPr>
          <p:cNvPr id="10" name="Shape 8"/>
          <p:cNvSpPr/>
          <p:nvPr/>
        </p:nvSpPr>
        <p:spPr>
          <a:xfrm>
            <a:off x="396835" y="2927747"/>
            <a:ext cx="6797397" cy="1479709"/>
          </a:xfrm>
          <a:prstGeom prst="roundRect">
            <a:avLst>
              <a:gd name="adj" fmla="val 2817"/>
            </a:avLst>
          </a:prstGeom>
          <a:noFill/>
          <a:ln w="7620">
            <a:solidFill>
              <a:srgbClr val="000000">
                <a:alpha val="8000"/>
              </a:srgbClr>
            </a:solidFill>
            <a:prstDash val="solid"/>
          </a:ln>
        </p:spPr>
      </p:sp>
      <p:sp>
        <p:nvSpPr>
          <p:cNvPr id="11" name="Shape 9"/>
          <p:cNvSpPr/>
          <p:nvPr/>
        </p:nvSpPr>
        <p:spPr>
          <a:xfrm>
            <a:off x="464938" y="4345374"/>
            <a:ext cx="6782157" cy="292894"/>
          </a:xfrm>
          <a:prstGeom prst="rect">
            <a:avLst/>
          </a:prstGeom>
          <a:solidFill>
            <a:srgbClr val="FFFFFF">
              <a:alpha val="4000"/>
            </a:srgbClr>
          </a:solidFill>
          <a:ln/>
        </p:spPr>
      </p:sp>
      <p:sp>
        <p:nvSpPr>
          <p:cNvPr id="12" name="Text 10"/>
          <p:cNvSpPr/>
          <p:nvPr/>
        </p:nvSpPr>
        <p:spPr>
          <a:xfrm>
            <a:off x="503753" y="3002518"/>
            <a:ext cx="3188851" cy="158591"/>
          </a:xfrm>
          <a:prstGeom prst="rect">
            <a:avLst/>
          </a:prstGeom>
          <a:noFill/>
          <a:ln/>
        </p:spPr>
        <p:txBody>
          <a:bodyPr wrap="none" lIns="0" tIns="0" rIns="0" bIns="0" rtlCol="0" anchor="t"/>
          <a:lstStyle/>
          <a:p>
            <a:pPr marL="0" indent="0" algn="l">
              <a:lnSpc>
                <a:spcPts val="1250"/>
              </a:lnSpc>
              <a:buNone/>
            </a:pPr>
            <a:r>
              <a:rPr lang="en-US" sz="750" dirty="0">
                <a:solidFill>
                  <a:srgbClr val="272525"/>
                </a:solidFill>
                <a:latin typeface="Inter" pitchFamily="34" charset="0"/>
                <a:ea typeface="Inter" pitchFamily="34" charset="-122"/>
                <a:cs typeface="Inter" pitchFamily="34" charset="-120"/>
              </a:rPr>
              <a:t>Metric</a:t>
            </a:r>
            <a:endParaRPr lang="en-US" sz="750" dirty="0"/>
          </a:p>
        </p:txBody>
      </p:sp>
      <p:sp>
        <p:nvSpPr>
          <p:cNvPr id="13" name="Text 11"/>
          <p:cNvSpPr/>
          <p:nvPr/>
        </p:nvSpPr>
        <p:spPr>
          <a:xfrm>
            <a:off x="3898583" y="3002518"/>
            <a:ext cx="3188851" cy="158591"/>
          </a:xfrm>
          <a:prstGeom prst="rect">
            <a:avLst/>
          </a:prstGeom>
          <a:noFill/>
          <a:ln/>
        </p:spPr>
        <p:txBody>
          <a:bodyPr wrap="none" lIns="0" tIns="0" rIns="0" bIns="0" rtlCol="0" anchor="t"/>
          <a:lstStyle/>
          <a:p>
            <a:pPr marL="0" indent="0" algn="l">
              <a:lnSpc>
                <a:spcPts val="1250"/>
              </a:lnSpc>
              <a:buNone/>
            </a:pPr>
            <a:r>
              <a:rPr lang="en-US" sz="750" dirty="0">
                <a:solidFill>
                  <a:srgbClr val="272525"/>
                </a:solidFill>
                <a:latin typeface="Inter" pitchFamily="34" charset="0"/>
                <a:ea typeface="Inter" pitchFamily="34" charset="-122"/>
                <a:cs typeface="Inter" pitchFamily="34" charset="-120"/>
              </a:rPr>
              <a:t>Value</a:t>
            </a:r>
            <a:endParaRPr lang="en-US" sz="750" dirty="0"/>
          </a:p>
        </p:txBody>
      </p:sp>
      <p:sp>
        <p:nvSpPr>
          <p:cNvPr id="14" name="Shape 12"/>
          <p:cNvSpPr/>
          <p:nvPr/>
        </p:nvSpPr>
        <p:spPr>
          <a:xfrm>
            <a:off x="404455" y="3228261"/>
            <a:ext cx="6782157" cy="292894"/>
          </a:xfrm>
          <a:prstGeom prst="rect">
            <a:avLst/>
          </a:prstGeom>
          <a:solidFill>
            <a:srgbClr val="000000">
              <a:alpha val="4000"/>
            </a:srgbClr>
          </a:solidFill>
          <a:ln/>
        </p:spPr>
      </p:sp>
      <p:sp>
        <p:nvSpPr>
          <p:cNvPr id="15" name="Text 13"/>
          <p:cNvSpPr/>
          <p:nvPr/>
        </p:nvSpPr>
        <p:spPr>
          <a:xfrm>
            <a:off x="503753" y="3295412"/>
            <a:ext cx="3188851" cy="158591"/>
          </a:xfrm>
          <a:prstGeom prst="rect">
            <a:avLst/>
          </a:prstGeom>
          <a:noFill/>
          <a:ln/>
        </p:spPr>
        <p:txBody>
          <a:bodyPr wrap="none" lIns="0" tIns="0" rIns="0" bIns="0" rtlCol="0" anchor="t"/>
          <a:lstStyle/>
          <a:p>
            <a:pPr marL="0" indent="0" algn="l">
              <a:lnSpc>
                <a:spcPts val="1250"/>
              </a:lnSpc>
              <a:buNone/>
            </a:pPr>
            <a:r>
              <a:rPr lang="en-US" sz="750" dirty="0">
                <a:solidFill>
                  <a:srgbClr val="272525"/>
                </a:solidFill>
                <a:latin typeface="Inter" pitchFamily="34" charset="0"/>
                <a:ea typeface="Inter" pitchFamily="34" charset="-122"/>
                <a:cs typeface="Inter" pitchFamily="34" charset="-120"/>
              </a:rPr>
              <a:t>Processing Speed</a:t>
            </a:r>
            <a:endParaRPr lang="en-US" sz="750" dirty="0"/>
          </a:p>
        </p:txBody>
      </p:sp>
      <p:sp>
        <p:nvSpPr>
          <p:cNvPr id="16" name="Text 14"/>
          <p:cNvSpPr/>
          <p:nvPr/>
        </p:nvSpPr>
        <p:spPr>
          <a:xfrm>
            <a:off x="3898583" y="3295412"/>
            <a:ext cx="3188851" cy="158591"/>
          </a:xfrm>
          <a:prstGeom prst="rect">
            <a:avLst/>
          </a:prstGeom>
          <a:noFill/>
          <a:ln/>
        </p:spPr>
        <p:txBody>
          <a:bodyPr wrap="none" lIns="0" tIns="0" rIns="0" bIns="0" rtlCol="0" anchor="t"/>
          <a:lstStyle/>
          <a:p>
            <a:pPr marL="0" indent="0" algn="l">
              <a:lnSpc>
                <a:spcPts val="1250"/>
              </a:lnSpc>
              <a:buNone/>
            </a:pPr>
            <a:r>
              <a:rPr lang="en-US" sz="750" dirty="0">
                <a:solidFill>
                  <a:srgbClr val="272525"/>
                </a:solidFill>
                <a:latin typeface="Inter" pitchFamily="34" charset="0"/>
                <a:ea typeface="Inter" pitchFamily="34" charset="-122"/>
                <a:cs typeface="Inter" pitchFamily="34" charset="-120"/>
              </a:rPr>
              <a:t>~100ms per sentence</a:t>
            </a:r>
            <a:endParaRPr lang="en-US" sz="750" dirty="0"/>
          </a:p>
        </p:txBody>
      </p:sp>
      <p:sp>
        <p:nvSpPr>
          <p:cNvPr id="17" name="Shape 15"/>
          <p:cNvSpPr/>
          <p:nvPr/>
        </p:nvSpPr>
        <p:spPr>
          <a:xfrm>
            <a:off x="404455" y="3521154"/>
            <a:ext cx="6782157" cy="292894"/>
          </a:xfrm>
          <a:prstGeom prst="rect">
            <a:avLst/>
          </a:prstGeom>
          <a:solidFill>
            <a:srgbClr val="FFFFFF">
              <a:alpha val="4000"/>
            </a:srgbClr>
          </a:solidFill>
          <a:ln/>
        </p:spPr>
      </p:sp>
      <p:sp>
        <p:nvSpPr>
          <p:cNvPr id="18" name="Text 16"/>
          <p:cNvSpPr/>
          <p:nvPr/>
        </p:nvSpPr>
        <p:spPr>
          <a:xfrm>
            <a:off x="503753" y="3588306"/>
            <a:ext cx="3188851" cy="158591"/>
          </a:xfrm>
          <a:prstGeom prst="rect">
            <a:avLst/>
          </a:prstGeom>
          <a:noFill/>
          <a:ln/>
        </p:spPr>
        <p:txBody>
          <a:bodyPr wrap="none" lIns="0" tIns="0" rIns="0" bIns="0" rtlCol="0" anchor="t"/>
          <a:lstStyle/>
          <a:p>
            <a:pPr marL="0" indent="0" algn="l">
              <a:lnSpc>
                <a:spcPts val="1250"/>
              </a:lnSpc>
              <a:buNone/>
            </a:pPr>
            <a:r>
              <a:rPr lang="en-US" sz="750" dirty="0">
                <a:solidFill>
                  <a:srgbClr val="272525"/>
                </a:solidFill>
                <a:latin typeface="Inter" pitchFamily="34" charset="0"/>
                <a:ea typeface="Inter" pitchFamily="34" charset="-122"/>
                <a:cs typeface="Inter" pitchFamily="34" charset="-120"/>
              </a:rPr>
              <a:t>Graph Nodes</a:t>
            </a:r>
            <a:endParaRPr lang="en-US" sz="750" dirty="0"/>
          </a:p>
        </p:txBody>
      </p:sp>
      <p:sp>
        <p:nvSpPr>
          <p:cNvPr id="19" name="Text 17"/>
          <p:cNvSpPr/>
          <p:nvPr/>
        </p:nvSpPr>
        <p:spPr>
          <a:xfrm>
            <a:off x="3898583" y="3588306"/>
            <a:ext cx="3188851" cy="158591"/>
          </a:xfrm>
          <a:prstGeom prst="rect">
            <a:avLst/>
          </a:prstGeom>
          <a:noFill/>
          <a:ln/>
        </p:spPr>
        <p:txBody>
          <a:bodyPr wrap="none" lIns="0" tIns="0" rIns="0" bIns="0" rtlCol="0" anchor="t"/>
          <a:lstStyle/>
          <a:p>
            <a:pPr marL="0" indent="0" algn="l">
              <a:lnSpc>
                <a:spcPts val="1250"/>
              </a:lnSpc>
              <a:buNone/>
            </a:pPr>
            <a:r>
              <a:rPr lang="en-US" sz="750" dirty="0">
                <a:solidFill>
                  <a:srgbClr val="272525"/>
                </a:solidFill>
                <a:latin typeface="Inter" pitchFamily="34" charset="0"/>
                <a:ea typeface="Inter" pitchFamily="34" charset="-122"/>
                <a:cs typeface="Inter" pitchFamily="34" charset="-120"/>
              </a:rPr>
              <a:t>Dynamic based on entities</a:t>
            </a:r>
            <a:endParaRPr lang="en-US" sz="750" dirty="0"/>
          </a:p>
        </p:txBody>
      </p:sp>
      <p:sp>
        <p:nvSpPr>
          <p:cNvPr id="20" name="Shape 18"/>
          <p:cNvSpPr/>
          <p:nvPr/>
        </p:nvSpPr>
        <p:spPr>
          <a:xfrm>
            <a:off x="404455" y="3814048"/>
            <a:ext cx="6782157" cy="292894"/>
          </a:xfrm>
          <a:prstGeom prst="rect">
            <a:avLst/>
          </a:prstGeom>
          <a:solidFill>
            <a:srgbClr val="000000">
              <a:alpha val="4000"/>
            </a:srgbClr>
          </a:solidFill>
          <a:ln/>
        </p:spPr>
      </p:sp>
      <p:sp>
        <p:nvSpPr>
          <p:cNvPr id="21" name="Text 19"/>
          <p:cNvSpPr/>
          <p:nvPr/>
        </p:nvSpPr>
        <p:spPr>
          <a:xfrm>
            <a:off x="503753" y="3881199"/>
            <a:ext cx="3188851" cy="158591"/>
          </a:xfrm>
          <a:prstGeom prst="rect">
            <a:avLst/>
          </a:prstGeom>
          <a:noFill/>
          <a:ln/>
        </p:spPr>
        <p:txBody>
          <a:bodyPr wrap="none" lIns="0" tIns="0" rIns="0" bIns="0" rtlCol="0" anchor="t"/>
          <a:lstStyle/>
          <a:p>
            <a:pPr marL="0" indent="0" algn="l">
              <a:lnSpc>
                <a:spcPts val="1250"/>
              </a:lnSpc>
              <a:buNone/>
            </a:pPr>
            <a:r>
              <a:rPr lang="en-US" sz="750" dirty="0">
                <a:solidFill>
                  <a:srgbClr val="272525"/>
                </a:solidFill>
                <a:latin typeface="Inter" pitchFamily="34" charset="0"/>
                <a:ea typeface="Inter" pitchFamily="34" charset="-122"/>
                <a:cs typeface="Inter" pitchFamily="34" charset="-120"/>
              </a:rPr>
              <a:t>Search Accuracy</a:t>
            </a:r>
            <a:endParaRPr lang="en-US" sz="750" dirty="0"/>
          </a:p>
        </p:txBody>
      </p:sp>
      <p:sp>
        <p:nvSpPr>
          <p:cNvPr id="22" name="Text 20"/>
          <p:cNvSpPr/>
          <p:nvPr/>
        </p:nvSpPr>
        <p:spPr>
          <a:xfrm>
            <a:off x="3898583" y="3881199"/>
            <a:ext cx="3188851" cy="158591"/>
          </a:xfrm>
          <a:prstGeom prst="rect">
            <a:avLst/>
          </a:prstGeom>
          <a:noFill/>
          <a:ln/>
        </p:spPr>
        <p:txBody>
          <a:bodyPr wrap="none" lIns="0" tIns="0" rIns="0" bIns="0" rtlCol="0" anchor="t"/>
          <a:lstStyle/>
          <a:p>
            <a:pPr marL="0" indent="0" algn="l">
              <a:lnSpc>
                <a:spcPts val="1250"/>
              </a:lnSpc>
              <a:buNone/>
            </a:pPr>
            <a:r>
              <a:rPr lang="en-US" sz="750" dirty="0">
                <a:solidFill>
                  <a:srgbClr val="272525"/>
                </a:solidFill>
                <a:latin typeface="Inter" pitchFamily="34" charset="0"/>
                <a:ea typeface="Inter" pitchFamily="34" charset="-122"/>
                <a:cs typeface="Inter" pitchFamily="34" charset="-120"/>
              </a:rPr>
              <a:t>95%+ semantic matching</a:t>
            </a:r>
            <a:endParaRPr lang="en-US" sz="750" dirty="0"/>
          </a:p>
        </p:txBody>
      </p:sp>
      <p:sp>
        <p:nvSpPr>
          <p:cNvPr id="23" name="Shape 21"/>
          <p:cNvSpPr/>
          <p:nvPr/>
        </p:nvSpPr>
        <p:spPr>
          <a:xfrm>
            <a:off x="404455" y="4106942"/>
            <a:ext cx="6782157" cy="292894"/>
          </a:xfrm>
          <a:prstGeom prst="rect">
            <a:avLst/>
          </a:prstGeom>
          <a:solidFill>
            <a:srgbClr val="FFFFFF">
              <a:alpha val="4000"/>
            </a:srgbClr>
          </a:solidFill>
          <a:ln/>
        </p:spPr>
      </p:sp>
      <p:sp>
        <p:nvSpPr>
          <p:cNvPr id="24" name="Text 22"/>
          <p:cNvSpPr/>
          <p:nvPr/>
        </p:nvSpPr>
        <p:spPr>
          <a:xfrm>
            <a:off x="503753" y="4174093"/>
            <a:ext cx="3188851" cy="158591"/>
          </a:xfrm>
          <a:prstGeom prst="rect">
            <a:avLst/>
          </a:prstGeom>
          <a:noFill/>
          <a:ln/>
        </p:spPr>
        <p:txBody>
          <a:bodyPr wrap="none" lIns="0" tIns="0" rIns="0" bIns="0" rtlCol="0" anchor="t"/>
          <a:lstStyle/>
          <a:p>
            <a:pPr marL="0" indent="0" algn="l">
              <a:lnSpc>
                <a:spcPts val="1250"/>
              </a:lnSpc>
              <a:buNone/>
            </a:pPr>
            <a:r>
              <a:rPr lang="en-US" sz="750" dirty="0">
                <a:solidFill>
                  <a:srgbClr val="272525"/>
                </a:solidFill>
                <a:latin typeface="Inter" pitchFamily="34" charset="0"/>
                <a:ea typeface="Inter" pitchFamily="34" charset="-122"/>
                <a:cs typeface="Inter" pitchFamily="34" charset="-120"/>
              </a:rPr>
              <a:t>File Support</a:t>
            </a:r>
            <a:endParaRPr lang="en-US" sz="750" dirty="0"/>
          </a:p>
        </p:txBody>
      </p:sp>
      <p:sp>
        <p:nvSpPr>
          <p:cNvPr id="25" name="Text 23"/>
          <p:cNvSpPr/>
          <p:nvPr/>
        </p:nvSpPr>
        <p:spPr>
          <a:xfrm>
            <a:off x="3898583" y="4174093"/>
            <a:ext cx="3188851" cy="158591"/>
          </a:xfrm>
          <a:prstGeom prst="rect">
            <a:avLst/>
          </a:prstGeom>
          <a:noFill/>
          <a:ln/>
        </p:spPr>
        <p:txBody>
          <a:bodyPr wrap="none" lIns="0" tIns="0" rIns="0" bIns="0" rtlCol="0" anchor="t"/>
          <a:lstStyle/>
          <a:p>
            <a:pPr marL="0" indent="0" algn="l">
              <a:lnSpc>
                <a:spcPts val="1250"/>
              </a:lnSpc>
              <a:buNone/>
            </a:pPr>
            <a:r>
              <a:rPr lang="en-US" sz="750" dirty="0">
                <a:solidFill>
                  <a:srgbClr val="272525"/>
                </a:solidFill>
                <a:latin typeface="Inter" pitchFamily="34" charset="0"/>
                <a:ea typeface="Inter" pitchFamily="34" charset="-122"/>
                <a:cs typeface="Inter" pitchFamily="34" charset="-120"/>
              </a:rPr>
              <a:t>CSV/Excel formats</a:t>
            </a:r>
            <a:endParaRPr lang="en-US" sz="750" dirty="0"/>
          </a:p>
        </p:txBody>
      </p:sp>
      <p:pic>
        <p:nvPicPr>
          <p:cNvPr id="26" name="Image 0" descr="preencoded.png"/>
          <p:cNvPicPr>
            <a:picLocks noChangeAspect="1"/>
          </p:cNvPicPr>
          <p:nvPr/>
        </p:nvPicPr>
        <p:blipFill>
          <a:blip r:embed="rId3"/>
          <a:stretch>
            <a:fillRect/>
          </a:stretch>
        </p:blipFill>
        <p:spPr>
          <a:xfrm>
            <a:off x="7987402" y="680711"/>
            <a:ext cx="3401122" cy="3401122"/>
          </a:xfrm>
          <a:prstGeom prst="rect">
            <a:avLst/>
          </a:prstGeom>
        </p:spPr>
      </p:pic>
      <p:sp>
        <p:nvSpPr>
          <p:cNvPr id="27" name="Text 24"/>
          <p:cNvSpPr/>
          <p:nvPr/>
        </p:nvSpPr>
        <p:spPr>
          <a:xfrm>
            <a:off x="8140390" y="3814048"/>
            <a:ext cx="6100795" cy="3954304"/>
          </a:xfrm>
          <a:prstGeom prst="rect">
            <a:avLst/>
          </a:prstGeom>
          <a:noFill/>
          <a:ln/>
        </p:spPr>
        <p:txBody>
          <a:bodyPr wrap="none" lIns="0" tIns="0" rIns="0" bIns="0" rtlCol="0" anchor="t"/>
          <a:lstStyle/>
          <a:p>
            <a:pPr marL="0" indent="0" algn="l">
              <a:lnSpc>
                <a:spcPts val="1000"/>
              </a:lnSpc>
              <a:buNone/>
            </a:pPr>
            <a:r>
              <a:rPr lang="en-US" sz="1000" b="1" dirty="0">
                <a:solidFill>
                  <a:srgbClr val="272525"/>
                </a:solidFill>
                <a:ea typeface="Inter" pitchFamily="34" charset="-122"/>
                <a:cs typeface="Inter" pitchFamily="34" charset="-120"/>
              </a:rPr>
              <a:t>Search interface with user query input</a:t>
            </a:r>
            <a:endParaRPr lang="en-US" sz="1000" b="1" dirty="0"/>
          </a:p>
        </p:txBody>
      </p:sp>
      <p:pic>
        <p:nvPicPr>
          <p:cNvPr id="28" name="Image 1" descr="preencoded.png"/>
          <p:cNvPicPr>
            <a:picLocks noChangeAspect="1"/>
          </p:cNvPicPr>
          <p:nvPr/>
        </p:nvPicPr>
        <p:blipFill>
          <a:blip r:embed="rId4"/>
          <a:stretch>
            <a:fillRect/>
          </a:stretch>
        </p:blipFill>
        <p:spPr>
          <a:xfrm>
            <a:off x="7938466" y="4114800"/>
            <a:ext cx="3804970" cy="3804970"/>
          </a:xfrm>
          <a:prstGeom prst="rect">
            <a:avLst/>
          </a:prstGeom>
        </p:spPr>
      </p:pic>
      <p:sp>
        <p:nvSpPr>
          <p:cNvPr id="29" name="Text 25"/>
          <p:cNvSpPr/>
          <p:nvPr/>
        </p:nvSpPr>
        <p:spPr>
          <a:xfrm>
            <a:off x="7443788" y="14342626"/>
            <a:ext cx="6797397" cy="127040"/>
          </a:xfrm>
          <a:prstGeom prst="rect">
            <a:avLst/>
          </a:prstGeom>
          <a:noFill/>
          <a:ln/>
        </p:spPr>
        <p:txBody>
          <a:bodyPr wrap="none" lIns="0" tIns="0" rIns="0" bIns="0" rtlCol="0" anchor="t"/>
          <a:lstStyle/>
          <a:p>
            <a:pPr marL="0" indent="0" algn="l">
              <a:lnSpc>
                <a:spcPts val="1000"/>
              </a:lnSpc>
              <a:buNone/>
            </a:pPr>
            <a:r>
              <a:rPr lang="en-US" sz="600" dirty="0">
                <a:solidFill>
                  <a:srgbClr val="272525"/>
                </a:solidFill>
                <a:latin typeface="Inter" pitchFamily="34" charset="0"/>
                <a:ea typeface="Inter" pitchFamily="34" charset="-122"/>
                <a:cs typeface="Inter" pitchFamily="34" charset="-120"/>
              </a:rPr>
              <a:t>Streamlit application deployment interface</a:t>
            </a:r>
            <a:endParaRPr lang="en-US" sz="600" dirty="0"/>
          </a:p>
        </p:txBody>
      </p:sp>
      <p:pic>
        <p:nvPicPr>
          <p:cNvPr id="30" name="Image 2" descr="preencoded.png"/>
          <p:cNvPicPr>
            <a:picLocks noChangeAspect="1"/>
          </p:cNvPicPr>
          <p:nvPr/>
        </p:nvPicPr>
        <p:blipFill>
          <a:blip r:embed="rId5"/>
          <a:stretch>
            <a:fillRect/>
          </a:stretch>
        </p:blipFill>
        <p:spPr>
          <a:xfrm>
            <a:off x="11576033" y="2479841"/>
            <a:ext cx="2969167" cy="2969167"/>
          </a:xfrm>
          <a:prstGeom prst="rect">
            <a:avLst/>
          </a:prstGeom>
        </p:spPr>
      </p:pic>
      <p:sp>
        <p:nvSpPr>
          <p:cNvPr id="31" name="Text 26"/>
          <p:cNvSpPr/>
          <p:nvPr/>
        </p:nvSpPr>
        <p:spPr>
          <a:xfrm>
            <a:off x="7443788" y="21043940"/>
            <a:ext cx="6797397" cy="127040"/>
          </a:xfrm>
          <a:prstGeom prst="rect">
            <a:avLst/>
          </a:prstGeom>
          <a:noFill/>
          <a:ln/>
        </p:spPr>
        <p:txBody>
          <a:bodyPr wrap="none" lIns="0" tIns="0" rIns="0" bIns="0" rtlCol="0" anchor="t"/>
          <a:lstStyle/>
          <a:p>
            <a:pPr marL="0" indent="0" algn="l">
              <a:lnSpc>
                <a:spcPts val="1000"/>
              </a:lnSpc>
              <a:buNone/>
            </a:pPr>
            <a:r>
              <a:rPr lang="en-US" sz="600" dirty="0">
                <a:solidFill>
                  <a:srgbClr val="272525"/>
                </a:solidFill>
                <a:latin typeface="Inter" pitchFamily="34" charset="0"/>
                <a:ea typeface="Inter" pitchFamily="34" charset="-122"/>
                <a:cs typeface="Inter" pitchFamily="34" charset="-120"/>
              </a:rPr>
              <a:t>Real-time graph visualization with highlighted results</a:t>
            </a:r>
            <a:endParaRPr lang="en-US" sz="600" dirty="0"/>
          </a:p>
        </p:txBody>
      </p:sp>
      <p:sp>
        <p:nvSpPr>
          <p:cNvPr id="32" name="Rectangle 31">
            <a:extLst>
              <a:ext uri="{FF2B5EF4-FFF2-40B4-BE49-F238E27FC236}">
                <a16:creationId xmlns:a16="http://schemas.microsoft.com/office/drawing/2014/main" id="{C478D77C-DA9C-2C16-FD6C-53F86A7DD059}"/>
              </a:ext>
            </a:extLst>
          </p:cNvPr>
          <p:cNvSpPr/>
          <p:nvPr/>
        </p:nvSpPr>
        <p:spPr>
          <a:xfrm>
            <a:off x="0" y="7768352"/>
            <a:ext cx="14630400" cy="4385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16A2F36B-509F-793D-4F11-F3B67F48B538}"/>
              </a:ext>
            </a:extLst>
          </p:cNvPr>
          <p:cNvSpPr txBox="1"/>
          <p:nvPr/>
        </p:nvSpPr>
        <p:spPr>
          <a:xfrm>
            <a:off x="387607" y="5033657"/>
            <a:ext cx="10516224" cy="278281"/>
          </a:xfrm>
          <a:prstGeom prst="rect">
            <a:avLst/>
          </a:prstGeom>
          <a:noFill/>
        </p:spPr>
        <p:txBody>
          <a:bodyPr wrap="square">
            <a:spAutoFit/>
          </a:bodyPr>
          <a:lstStyle/>
          <a:p>
            <a:pPr marL="0" indent="0" algn="l">
              <a:lnSpc>
                <a:spcPts val="1250"/>
              </a:lnSpc>
              <a:buNone/>
            </a:pPr>
            <a:r>
              <a:rPr lang="en-US" dirty="0">
                <a:solidFill>
                  <a:srgbClr val="272525"/>
                </a:solidFill>
                <a:ea typeface="Inter" pitchFamily="34" charset="-122"/>
                <a:cs typeface="Inter" pitchFamily="34" charset="-120"/>
              </a:rPr>
              <a:t>Scalable Architecture: Cloud-ready deployment with containerization support</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529234" y="736268"/>
            <a:ext cx="4966318" cy="523881"/>
          </a:xfrm>
          <a:prstGeom prst="rect">
            <a:avLst/>
          </a:prstGeom>
          <a:noFill/>
          <a:ln/>
        </p:spPr>
        <p:txBody>
          <a:bodyPr wrap="none" lIns="0" tIns="0" rIns="0" bIns="0" rtlCol="0" anchor="t"/>
          <a:lstStyle/>
          <a:p>
            <a:pPr marL="0" indent="0" algn="l">
              <a:lnSpc>
                <a:spcPts val="2650"/>
              </a:lnSpc>
              <a:buNone/>
            </a:pPr>
            <a:r>
              <a:rPr lang="en-US" sz="2500" b="1" dirty="0">
                <a:solidFill>
                  <a:srgbClr val="000000"/>
                </a:solidFill>
                <a:ea typeface="Petrona Bold" pitchFamily="34" charset="-122"/>
                <a:cs typeface="Petrona Bold" pitchFamily="34" charset="-120"/>
              </a:rPr>
              <a:t>Domain Linking: Enriching Context</a:t>
            </a:r>
            <a:endParaRPr lang="en-US" sz="2500" dirty="0"/>
          </a:p>
        </p:txBody>
      </p:sp>
      <p:sp>
        <p:nvSpPr>
          <p:cNvPr id="3" name="Text 1"/>
          <p:cNvSpPr/>
          <p:nvPr/>
        </p:nvSpPr>
        <p:spPr>
          <a:xfrm>
            <a:off x="411242" y="774263"/>
            <a:ext cx="3548896" cy="168712"/>
          </a:xfrm>
          <a:prstGeom prst="rect">
            <a:avLst/>
          </a:prstGeom>
          <a:noFill/>
          <a:ln/>
        </p:spPr>
        <p:txBody>
          <a:bodyPr wrap="none" lIns="0" tIns="0" rIns="0" bIns="0" rtlCol="0" anchor="t"/>
          <a:lstStyle/>
          <a:p>
            <a:pPr marL="0" indent="0" algn="l">
              <a:lnSpc>
                <a:spcPts val="1300"/>
              </a:lnSpc>
              <a:buNone/>
            </a:pPr>
            <a:endParaRPr lang="en-US" sz="1050" dirty="0"/>
          </a:p>
        </p:txBody>
      </p:sp>
      <p:sp>
        <p:nvSpPr>
          <p:cNvPr id="4" name="Shape 2"/>
          <p:cNvSpPr/>
          <p:nvPr/>
        </p:nvSpPr>
        <p:spPr>
          <a:xfrm>
            <a:off x="453213" y="4114800"/>
            <a:ext cx="4697668" cy="3155795"/>
          </a:xfrm>
          <a:prstGeom prst="roundRect">
            <a:avLst>
              <a:gd name="adj" fmla="val 2532"/>
            </a:avLst>
          </a:prstGeom>
          <a:solidFill>
            <a:srgbClr val="FFFFFF">
              <a:alpha val="95000"/>
            </a:srgbClr>
          </a:solidFill>
          <a:ln w="15240">
            <a:solidFill>
              <a:srgbClr val="B2D4E5"/>
            </a:solidFill>
            <a:prstDash val="solid"/>
          </a:ln>
        </p:spPr>
      </p:sp>
      <p:sp>
        <p:nvSpPr>
          <p:cNvPr id="5" name="Shape 3"/>
          <p:cNvSpPr/>
          <p:nvPr/>
        </p:nvSpPr>
        <p:spPr>
          <a:xfrm>
            <a:off x="468453" y="4109669"/>
            <a:ext cx="4697668" cy="308491"/>
          </a:xfrm>
          <a:prstGeom prst="roundRect">
            <a:avLst>
              <a:gd name="adj" fmla="val 8072"/>
            </a:avLst>
          </a:prstGeom>
          <a:solidFill>
            <a:srgbClr val="CCEEFF"/>
          </a:solidFill>
          <a:ln/>
        </p:spPr>
      </p:sp>
      <p:pic>
        <p:nvPicPr>
          <p:cNvPr id="6" name="Image 0" descr="preencoded.png"/>
          <p:cNvPicPr>
            <a:picLocks noChangeAspect="1"/>
          </p:cNvPicPr>
          <p:nvPr/>
        </p:nvPicPr>
        <p:blipFill>
          <a:blip r:embed="rId3"/>
          <a:stretch>
            <a:fillRect/>
          </a:stretch>
        </p:blipFill>
        <p:spPr>
          <a:xfrm>
            <a:off x="2503781" y="4167533"/>
            <a:ext cx="154186" cy="192762"/>
          </a:xfrm>
          <a:prstGeom prst="rect">
            <a:avLst/>
          </a:prstGeom>
        </p:spPr>
      </p:pic>
      <p:sp>
        <p:nvSpPr>
          <p:cNvPr id="7" name="Text 4"/>
          <p:cNvSpPr/>
          <p:nvPr/>
        </p:nvSpPr>
        <p:spPr>
          <a:xfrm>
            <a:off x="529233" y="4610667"/>
            <a:ext cx="1349573" cy="168712"/>
          </a:xfrm>
          <a:prstGeom prst="rect">
            <a:avLst/>
          </a:prstGeom>
          <a:noFill/>
          <a:ln/>
        </p:spPr>
        <p:txBody>
          <a:bodyPr wrap="none" lIns="0" tIns="0" rIns="0" bIns="0" rtlCol="0" anchor="t"/>
          <a:lstStyle/>
          <a:p>
            <a:pPr marL="0" indent="0" algn="l">
              <a:lnSpc>
                <a:spcPts val="1300"/>
              </a:lnSpc>
              <a:buNone/>
            </a:pPr>
            <a:r>
              <a:rPr lang="en-US" b="1" dirty="0">
                <a:solidFill>
                  <a:srgbClr val="272525"/>
                </a:solidFill>
                <a:ea typeface="Petrona Bold" pitchFamily="34" charset="-122"/>
                <a:cs typeface="Petrona Bold" pitchFamily="34" charset="-120"/>
              </a:rPr>
              <a:t>Purpose</a:t>
            </a:r>
            <a:endParaRPr lang="en-US" dirty="0"/>
          </a:p>
        </p:txBody>
      </p:sp>
      <p:sp>
        <p:nvSpPr>
          <p:cNvPr id="8" name="Text 5"/>
          <p:cNvSpPr/>
          <p:nvPr/>
        </p:nvSpPr>
        <p:spPr>
          <a:xfrm>
            <a:off x="571204" y="4886588"/>
            <a:ext cx="4298156" cy="329089"/>
          </a:xfrm>
          <a:prstGeom prst="rect">
            <a:avLst/>
          </a:prstGeom>
          <a:noFill/>
          <a:ln/>
        </p:spPr>
        <p:txBody>
          <a:bodyPr wrap="square" lIns="0" tIns="0" rIns="0" bIns="0" rtlCol="0" anchor="t"/>
          <a:lstStyle/>
          <a:p>
            <a:pPr marL="342900" indent="-342900" algn="just">
              <a:buSzPct val="100000"/>
              <a:buChar char="•"/>
            </a:pPr>
            <a:r>
              <a:rPr lang="en-US" dirty="0">
                <a:solidFill>
                  <a:srgbClr val="272525"/>
                </a:solidFill>
                <a:ea typeface="Inter" pitchFamily="34" charset="-122"/>
                <a:cs typeface="Inter" pitchFamily="34" charset="-120"/>
              </a:rPr>
              <a:t>Connect conceptually related entities and triples that may not have explicit syntactic relationships</a:t>
            </a:r>
            <a:endParaRPr lang="en-US" dirty="0"/>
          </a:p>
        </p:txBody>
      </p:sp>
      <p:sp>
        <p:nvSpPr>
          <p:cNvPr id="9" name="Text 6"/>
          <p:cNvSpPr/>
          <p:nvPr/>
        </p:nvSpPr>
        <p:spPr>
          <a:xfrm>
            <a:off x="529233" y="5786868"/>
            <a:ext cx="3868383" cy="529589"/>
          </a:xfrm>
          <a:prstGeom prst="rect">
            <a:avLst/>
          </a:prstGeom>
          <a:noFill/>
          <a:ln/>
        </p:spPr>
        <p:txBody>
          <a:bodyPr wrap="none" lIns="0" tIns="0" rIns="0" bIns="0" rtlCol="0" anchor="t"/>
          <a:lstStyle/>
          <a:p>
            <a:pPr marL="342900" indent="-342900" algn="just">
              <a:buSzPct val="100000"/>
              <a:buChar char="•"/>
            </a:pPr>
            <a:r>
              <a:rPr lang="en-US" dirty="0">
                <a:solidFill>
                  <a:srgbClr val="272525"/>
                </a:solidFill>
                <a:ea typeface="Inter" pitchFamily="34" charset="-122"/>
                <a:cs typeface="Inter" pitchFamily="34" charset="-120"/>
              </a:rPr>
              <a:t>Bridge isolated clusters to create a more </a:t>
            </a:r>
          </a:p>
          <a:p>
            <a:pPr algn="just">
              <a:buSzPct val="100000"/>
            </a:pPr>
            <a:r>
              <a:rPr lang="en-US" dirty="0">
                <a:solidFill>
                  <a:srgbClr val="272525"/>
                </a:solidFill>
                <a:ea typeface="Inter" pitchFamily="34" charset="-122"/>
                <a:cs typeface="Inter" pitchFamily="34" charset="-120"/>
              </a:rPr>
              <a:t>       interconnected semantic structure</a:t>
            </a:r>
            <a:endParaRPr lang="en-US" dirty="0"/>
          </a:p>
        </p:txBody>
      </p:sp>
      <p:sp>
        <p:nvSpPr>
          <p:cNvPr id="10" name="Text 7"/>
          <p:cNvSpPr/>
          <p:nvPr/>
        </p:nvSpPr>
        <p:spPr>
          <a:xfrm>
            <a:off x="529233" y="6481012"/>
            <a:ext cx="4298156" cy="164544"/>
          </a:xfrm>
          <a:prstGeom prst="rect">
            <a:avLst/>
          </a:prstGeom>
          <a:noFill/>
          <a:ln/>
        </p:spPr>
        <p:txBody>
          <a:bodyPr wrap="none" lIns="0" tIns="0" rIns="0" bIns="0" rtlCol="0" anchor="t"/>
          <a:lstStyle/>
          <a:p>
            <a:pPr marL="342900" indent="-342900" algn="just">
              <a:buSzPct val="100000"/>
              <a:buChar char="•"/>
            </a:pPr>
            <a:r>
              <a:rPr lang="en-US" dirty="0">
                <a:solidFill>
                  <a:srgbClr val="272525"/>
                </a:solidFill>
                <a:ea typeface="Inter" pitchFamily="34" charset="-122"/>
                <a:cs typeface="Inter" pitchFamily="34" charset="-120"/>
              </a:rPr>
              <a:t>Enhance contextual understanding for </a:t>
            </a:r>
          </a:p>
          <a:p>
            <a:pPr algn="just">
              <a:buSzPct val="100000"/>
            </a:pPr>
            <a:r>
              <a:rPr lang="en-US" dirty="0">
                <a:solidFill>
                  <a:srgbClr val="272525"/>
                </a:solidFill>
                <a:ea typeface="Inter" pitchFamily="34" charset="-122"/>
                <a:cs typeface="Inter" pitchFamily="34" charset="-120"/>
              </a:rPr>
              <a:t>       improved query accuracy</a:t>
            </a:r>
            <a:endParaRPr lang="en-US" dirty="0"/>
          </a:p>
        </p:txBody>
      </p:sp>
      <p:sp>
        <p:nvSpPr>
          <p:cNvPr id="11" name="Shape 8"/>
          <p:cNvSpPr/>
          <p:nvPr/>
        </p:nvSpPr>
        <p:spPr>
          <a:xfrm>
            <a:off x="5385181" y="4114800"/>
            <a:ext cx="4743516" cy="3155795"/>
          </a:xfrm>
          <a:prstGeom prst="roundRect">
            <a:avLst>
              <a:gd name="adj" fmla="val 2532"/>
            </a:avLst>
          </a:prstGeom>
          <a:solidFill>
            <a:srgbClr val="FFFFFF">
              <a:alpha val="95000"/>
            </a:srgbClr>
          </a:solidFill>
          <a:ln w="15240">
            <a:solidFill>
              <a:srgbClr val="B2D4E5"/>
            </a:solidFill>
            <a:prstDash val="solid"/>
          </a:ln>
        </p:spPr>
      </p:sp>
      <p:sp>
        <p:nvSpPr>
          <p:cNvPr id="12" name="Shape 9"/>
          <p:cNvSpPr/>
          <p:nvPr/>
        </p:nvSpPr>
        <p:spPr>
          <a:xfrm>
            <a:off x="5400421" y="4098528"/>
            <a:ext cx="4743516" cy="350337"/>
          </a:xfrm>
          <a:prstGeom prst="roundRect">
            <a:avLst>
              <a:gd name="adj" fmla="val 8072"/>
            </a:avLst>
          </a:prstGeom>
          <a:solidFill>
            <a:srgbClr val="CCEEFF"/>
          </a:solidFill>
          <a:ln/>
        </p:spPr>
      </p:sp>
      <p:pic>
        <p:nvPicPr>
          <p:cNvPr id="13" name="Image 1" descr="preencoded.png"/>
          <p:cNvPicPr>
            <a:picLocks noChangeAspect="1"/>
          </p:cNvPicPr>
          <p:nvPr/>
        </p:nvPicPr>
        <p:blipFill>
          <a:blip r:embed="rId4"/>
          <a:stretch>
            <a:fillRect/>
          </a:stretch>
        </p:blipFill>
        <p:spPr>
          <a:xfrm>
            <a:off x="7201449" y="4167533"/>
            <a:ext cx="154186" cy="192762"/>
          </a:xfrm>
          <a:prstGeom prst="rect">
            <a:avLst/>
          </a:prstGeom>
        </p:spPr>
      </p:pic>
      <p:sp>
        <p:nvSpPr>
          <p:cNvPr id="14" name="Text 10"/>
          <p:cNvSpPr/>
          <p:nvPr/>
        </p:nvSpPr>
        <p:spPr>
          <a:xfrm>
            <a:off x="5453977" y="4581287"/>
            <a:ext cx="1349573" cy="168712"/>
          </a:xfrm>
          <a:prstGeom prst="rect">
            <a:avLst/>
          </a:prstGeom>
          <a:noFill/>
          <a:ln/>
        </p:spPr>
        <p:txBody>
          <a:bodyPr wrap="none" lIns="0" tIns="0" rIns="0" bIns="0" rtlCol="0" anchor="t"/>
          <a:lstStyle/>
          <a:p>
            <a:pPr marL="0" indent="0" algn="l">
              <a:lnSpc>
                <a:spcPts val="1300"/>
              </a:lnSpc>
              <a:buNone/>
            </a:pPr>
            <a:r>
              <a:rPr lang="en-US" b="1" dirty="0">
                <a:solidFill>
                  <a:srgbClr val="272525"/>
                </a:solidFill>
                <a:ea typeface="Petrona Bold" pitchFamily="34" charset="-122"/>
                <a:cs typeface="Petrona Bold" pitchFamily="34" charset="-120"/>
              </a:rPr>
              <a:t>Method</a:t>
            </a:r>
            <a:endParaRPr lang="en-US" dirty="0"/>
          </a:p>
        </p:txBody>
      </p:sp>
      <p:sp>
        <p:nvSpPr>
          <p:cNvPr id="15" name="Text 11"/>
          <p:cNvSpPr/>
          <p:nvPr/>
        </p:nvSpPr>
        <p:spPr>
          <a:xfrm>
            <a:off x="5504855" y="4907031"/>
            <a:ext cx="4298156" cy="164544"/>
          </a:xfrm>
          <a:prstGeom prst="rect">
            <a:avLst/>
          </a:prstGeom>
          <a:noFill/>
          <a:ln/>
        </p:spPr>
        <p:txBody>
          <a:bodyPr wrap="none" lIns="0" tIns="0" rIns="0" bIns="0" rtlCol="0" anchor="t"/>
          <a:lstStyle/>
          <a:p>
            <a:pPr marL="342900" indent="-342900" algn="just">
              <a:buSzPct val="100000"/>
              <a:buChar char="•"/>
            </a:pPr>
            <a:r>
              <a:rPr lang="en-US" dirty="0">
                <a:solidFill>
                  <a:srgbClr val="272525"/>
                </a:solidFill>
                <a:ea typeface="Inter" pitchFamily="34" charset="-122"/>
                <a:cs typeface="Inter" pitchFamily="34" charset="-120"/>
              </a:rPr>
              <a:t>Convert each triple (Entity1, Relation, </a:t>
            </a:r>
          </a:p>
          <a:p>
            <a:pPr algn="just">
              <a:buSzPct val="100000"/>
            </a:pPr>
            <a:r>
              <a:rPr lang="en-US" dirty="0">
                <a:solidFill>
                  <a:srgbClr val="272525"/>
                </a:solidFill>
                <a:ea typeface="Inter" pitchFamily="34" charset="-122"/>
                <a:cs typeface="Inter" pitchFamily="34" charset="-120"/>
              </a:rPr>
              <a:t>       Entity2) into a single sentence representation</a:t>
            </a:r>
            <a:endParaRPr lang="en-US" dirty="0"/>
          </a:p>
        </p:txBody>
      </p:sp>
      <p:sp>
        <p:nvSpPr>
          <p:cNvPr id="16" name="Text 12"/>
          <p:cNvSpPr/>
          <p:nvPr/>
        </p:nvSpPr>
        <p:spPr>
          <a:xfrm>
            <a:off x="5495552" y="5429664"/>
            <a:ext cx="4298156" cy="164544"/>
          </a:xfrm>
          <a:prstGeom prst="rect">
            <a:avLst/>
          </a:prstGeom>
          <a:noFill/>
          <a:ln/>
        </p:spPr>
        <p:txBody>
          <a:bodyPr wrap="none" lIns="0" tIns="0" rIns="0" bIns="0" rtlCol="0" anchor="t"/>
          <a:lstStyle/>
          <a:p>
            <a:pPr marL="342900" indent="-342900" algn="just">
              <a:buSzPct val="100000"/>
              <a:buChar char="•"/>
            </a:pPr>
            <a:r>
              <a:rPr lang="en-US" dirty="0">
                <a:solidFill>
                  <a:srgbClr val="272525"/>
                </a:solidFill>
                <a:ea typeface="Inter" pitchFamily="34" charset="-122"/>
                <a:cs typeface="Inter" pitchFamily="34" charset="-120"/>
              </a:rPr>
              <a:t>Generate embeddings using Sentence</a:t>
            </a:r>
          </a:p>
          <a:p>
            <a:pPr algn="just">
              <a:buSzPct val="100000"/>
            </a:pPr>
            <a:r>
              <a:rPr lang="en-US" dirty="0">
                <a:solidFill>
                  <a:srgbClr val="272525"/>
                </a:solidFill>
                <a:ea typeface="Inter" pitchFamily="34" charset="-122"/>
                <a:cs typeface="Inter" pitchFamily="34" charset="-120"/>
              </a:rPr>
              <a:t>       Transformer (MiniLM-L6-v2) model</a:t>
            </a:r>
            <a:endParaRPr lang="en-US" dirty="0"/>
          </a:p>
        </p:txBody>
      </p:sp>
      <p:sp>
        <p:nvSpPr>
          <p:cNvPr id="17" name="Text 13"/>
          <p:cNvSpPr/>
          <p:nvPr/>
        </p:nvSpPr>
        <p:spPr>
          <a:xfrm>
            <a:off x="5385181" y="1487663"/>
            <a:ext cx="4298156" cy="164544"/>
          </a:xfrm>
          <a:prstGeom prst="rect">
            <a:avLst/>
          </a:prstGeom>
          <a:noFill/>
          <a:ln/>
        </p:spPr>
        <p:txBody>
          <a:bodyPr wrap="none" lIns="0" tIns="0" rIns="0" bIns="0" rtlCol="0" anchor="t"/>
          <a:lstStyle/>
          <a:p>
            <a:pPr marL="342900" indent="-342900" algn="l">
              <a:lnSpc>
                <a:spcPts val="1250"/>
              </a:lnSpc>
              <a:buSzPct val="100000"/>
              <a:buChar char="•"/>
            </a:pPr>
            <a:endParaRPr lang="en-US" sz="800" dirty="0"/>
          </a:p>
        </p:txBody>
      </p:sp>
      <p:sp>
        <p:nvSpPr>
          <p:cNvPr id="18" name="Text 14"/>
          <p:cNvSpPr/>
          <p:nvPr/>
        </p:nvSpPr>
        <p:spPr>
          <a:xfrm>
            <a:off x="5537326" y="6020073"/>
            <a:ext cx="4298156" cy="329089"/>
          </a:xfrm>
          <a:prstGeom prst="rect">
            <a:avLst/>
          </a:prstGeom>
          <a:noFill/>
          <a:ln/>
        </p:spPr>
        <p:txBody>
          <a:bodyPr wrap="square" lIns="0" tIns="0" rIns="0" bIns="0" rtlCol="0" anchor="t"/>
          <a:lstStyle/>
          <a:p>
            <a:pPr marL="342900" indent="-342900" algn="just">
              <a:buSzPct val="100000"/>
              <a:buChar char="•"/>
            </a:pPr>
            <a:r>
              <a:rPr lang="en-US" dirty="0">
                <a:solidFill>
                  <a:srgbClr val="272525"/>
                </a:solidFill>
                <a:ea typeface="Inter" pitchFamily="34" charset="-122"/>
                <a:cs typeface="Inter" pitchFamily="34" charset="-120"/>
              </a:rPr>
              <a:t>Link triples with similarity scores above 0.6 threshold to establish semantic connections</a:t>
            </a:r>
            <a:endParaRPr lang="en-US" dirty="0"/>
          </a:p>
        </p:txBody>
      </p:sp>
      <p:sp>
        <p:nvSpPr>
          <p:cNvPr id="19" name="Shape 15"/>
          <p:cNvSpPr/>
          <p:nvPr/>
        </p:nvSpPr>
        <p:spPr>
          <a:xfrm>
            <a:off x="2269412" y="1361307"/>
            <a:ext cx="4845066" cy="2537093"/>
          </a:xfrm>
          <a:prstGeom prst="roundRect">
            <a:avLst>
              <a:gd name="adj" fmla="val 2532"/>
            </a:avLst>
          </a:prstGeom>
          <a:solidFill>
            <a:srgbClr val="FFFFFF">
              <a:alpha val="95000"/>
            </a:srgbClr>
          </a:solidFill>
          <a:ln w="15240">
            <a:solidFill>
              <a:srgbClr val="B2D4E5"/>
            </a:solidFill>
            <a:prstDash val="solid"/>
          </a:ln>
        </p:spPr>
      </p:sp>
      <p:sp>
        <p:nvSpPr>
          <p:cNvPr id="20" name="Shape 16"/>
          <p:cNvSpPr/>
          <p:nvPr/>
        </p:nvSpPr>
        <p:spPr>
          <a:xfrm>
            <a:off x="2299892" y="1383574"/>
            <a:ext cx="4814586" cy="330858"/>
          </a:xfrm>
          <a:prstGeom prst="roundRect">
            <a:avLst>
              <a:gd name="adj" fmla="val 8072"/>
            </a:avLst>
          </a:prstGeom>
          <a:solidFill>
            <a:srgbClr val="CCEEFF"/>
          </a:solidFill>
          <a:ln/>
        </p:spPr>
      </p:sp>
      <p:pic>
        <p:nvPicPr>
          <p:cNvPr id="21" name="Image 2" descr="preencoded.png"/>
          <p:cNvPicPr>
            <a:picLocks noChangeAspect="1"/>
          </p:cNvPicPr>
          <p:nvPr/>
        </p:nvPicPr>
        <p:blipFill>
          <a:blip r:embed="rId5"/>
          <a:stretch>
            <a:fillRect/>
          </a:stretch>
        </p:blipFill>
        <p:spPr>
          <a:xfrm>
            <a:off x="4320523" y="1391282"/>
            <a:ext cx="154186" cy="192762"/>
          </a:xfrm>
          <a:prstGeom prst="rect">
            <a:avLst/>
          </a:prstGeom>
        </p:spPr>
      </p:pic>
      <p:sp>
        <p:nvSpPr>
          <p:cNvPr id="22" name="Text 17"/>
          <p:cNvSpPr/>
          <p:nvPr/>
        </p:nvSpPr>
        <p:spPr>
          <a:xfrm>
            <a:off x="2488368" y="1793226"/>
            <a:ext cx="1349573" cy="168712"/>
          </a:xfrm>
          <a:prstGeom prst="rect">
            <a:avLst/>
          </a:prstGeom>
          <a:noFill/>
          <a:ln/>
        </p:spPr>
        <p:txBody>
          <a:bodyPr wrap="none" lIns="0" tIns="0" rIns="0" bIns="0" rtlCol="0" anchor="t"/>
          <a:lstStyle/>
          <a:p>
            <a:pPr marL="0" indent="0" algn="l">
              <a:lnSpc>
                <a:spcPts val="1300"/>
              </a:lnSpc>
              <a:buNone/>
            </a:pPr>
            <a:r>
              <a:rPr lang="en-US" b="1" dirty="0">
                <a:solidFill>
                  <a:srgbClr val="272525"/>
                </a:solidFill>
                <a:ea typeface="Petrona Bold" pitchFamily="34" charset="-122"/>
                <a:cs typeface="Petrona Bold" pitchFamily="34" charset="-120"/>
              </a:rPr>
              <a:t>Outcome</a:t>
            </a:r>
            <a:endParaRPr lang="en-US" dirty="0"/>
          </a:p>
        </p:txBody>
      </p:sp>
      <p:sp>
        <p:nvSpPr>
          <p:cNvPr id="23" name="Text 18"/>
          <p:cNvSpPr/>
          <p:nvPr/>
        </p:nvSpPr>
        <p:spPr>
          <a:xfrm>
            <a:off x="2367724" y="2031607"/>
            <a:ext cx="4298156" cy="329089"/>
          </a:xfrm>
          <a:prstGeom prst="rect">
            <a:avLst/>
          </a:prstGeom>
          <a:noFill/>
          <a:ln/>
        </p:spPr>
        <p:txBody>
          <a:bodyPr wrap="square" lIns="0" tIns="0" rIns="0" bIns="0" rtlCol="0" anchor="t"/>
          <a:lstStyle/>
          <a:p>
            <a:pPr marL="342900" indent="-342900" algn="just">
              <a:buSzPct val="100000"/>
              <a:buChar char="•"/>
            </a:pPr>
            <a:r>
              <a:rPr lang="en-US" dirty="0">
                <a:solidFill>
                  <a:srgbClr val="272525"/>
                </a:solidFill>
                <a:ea typeface="Inter" pitchFamily="34" charset="-122"/>
                <a:cs typeface="Inter" pitchFamily="34" charset="-120"/>
              </a:rPr>
              <a:t>Enriched knowledge graph with new semantic connections beyond syntactic relationships</a:t>
            </a:r>
            <a:endParaRPr lang="en-US" dirty="0"/>
          </a:p>
        </p:txBody>
      </p:sp>
      <p:sp>
        <p:nvSpPr>
          <p:cNvPr id="24" name="Text 19"/>
          <p:cNvSpPr/>
          <p:nvPr/>
        </p:nvSpPr>
        <p:spPr>
          <a:xfrm>
            <a:off x="2367724" y="2829124"/>
            <a:ext cx="11733443" cy="1226308"/>
          </a:xfrm>
          <a:prstGeom prst="rect">
            <a:avLst/>
          </a:prstGeom>
          <a:noFill/>
          <a:ln/>
        </p:spPr>
        <p:txBody>
          <a:bodyPr wrap="none" lIns="0" tIns="0" rIns="0" bIns="0" rtlCol="0" anchor="t"/>
          <a:lstStyle/>
          <a:p>
            <a:pPr marL="342900" indent="-342900" algn="just">
              <a:buSzPct val="100000"/>
              <a:buChar char="•"/>
            </a:pPr>
            <a:r>
              <a:rPr lang="en-US" dirty="0">
                <a:solidFill>
                  <a:srgbClr val="272525"/>
                </a:solidFill>
                <a:ea typeface="Inter" pitchFamily="34" charset="-122"/>
                <a:cs typeface="Inter" pitchFamily="34" charset="-120"/>
              </a:rPr>
              <a:t>Improved contextual understanding between</a:t>
            </a:r>
          </a:p>
          <a:p>
            <a:pPr algn="just">
              <a:buSzPct val="100000"/>
            </a:pPr>
            <a:r>
              <a:rPr lang="en-US" dirty="0">
                <a:solidFill>
                  <a:srgbClr val="272525"/>
                </a:solidFill>
                <a:ea typeface="Inter" pitchFamily="34" charset="-122"/>
                <a:cs typeface="Inter" pitchFamily="34" charset="-120"/>
              </a:rPr>
              <a:t>       conceptually related entities</a:t>
            </a:r>
            <a:endParaRPr lang="en-US" dirty="0"/>
          </a:p>
        </p:txBody>
      </p:sp>
      <p:sp>
        <p:nvSpPr>
          <p:cNvPr id="25" name="Text 20"/>
          <p:cNvSpPr/>
          <p:nvPr/>
        </p:nvSpPr>
        <p:spPr>
          <a:xfrm>
            <a:off x="9803011" y="2319576"/>
            <a:ext cx="4298156" cy="329089"/>
          </a:xfrm>
          <a:prstGeom prst="rect">
            <a:avLst/>
          </a:prstGeom>
          <a:noFill/>
          <a:ln/>
        </p:spPr>
        <p:txBody>
          <a:bodyPr wrap="square" lIns="0" tIns="0" rIns="0" bIns="0" rtlCol="0" anchor="t"/>
          <a:lstStyle/>
          <a:p>
            <a:pPr marL="342900" indent="-342900" algn="l">
              <a:lnSpc>
                <a:spcPts val="1250"/>
              </a:lnSpc>
              <a:buSzPct val="100000"/>
              <a:buChar char="•"/>
            </a:pPr>
            <a:endParaRPr lang="en-US" sz="800" dirty="0"/>
          </a:p>
        </p:txBody>
      </p:sp>
      <p:sp>
        <p:nvSpPr>
          <p:cNvPr id="26" name="Text 21"/>
          <p:cNvSpPr/>
          <p:nvPr/>
        </p:nvSpPr>
        <p:spPr>
          <a:xfrm>
            <a:off x="5621655" y="2956798"/>
            <a:ext cx="3387090" cy="202406"/>
          </a:xfrm>
          <a:prstGeom prst="rect">
            <a:avLst/>
          </a:prstGeom>
          <a:noFill/>
          <a:ln/>
        </p:spPr>
        <p:txBody>
          <a:bodyPr wrap="none" lIns="0" tIns="0" rIns="0" bIns="0" rtlCol="0" anchor="t"/>
          <a:lstStyle/>
          <a:p>
            <a:pPr marL="0" indent="0" algn="ctr">
              <a:lnSpc>
                <a:spcPts val="1550"/>
              </a:lnSpc>
              <a:buNone/>
            </a:pPr>
            <a:endParaRPr lang="en-US" sz="1250" dirty="0"/>
          </a:p>
        </p:txBody>
      </p:sp>
      <p:sp>
        <p:nvSpPr>
          <p:cNvPr id="28" name="Text 22"/>
          <p:cNvSpPr/>
          <p:nvPr/>
        </p:nvSpPr>
        <p:spPr>
          <a:xfrm>
            <a:off x="5046449" y="6365665"/>
            <a:ext cx="1619431" cy="395238"/>
          </a:xfrm>
          <a:prstGeom prst="rect">
            <a:avLst/>
          </a:prstGeom>
          <a:noFill/>
          <a:ln/>
        </p:spPr>
        <p:txBody>
          <a:bodyPr wrap="none" lIns="0" tIns="0" rIns="0" bIns="0" rtlCol="0" anchor="t"/>
          <a:lstStyle/>
          <a:p>
            <a:pPr marL="0" indent="0" algn="ctr">
              <a:lnSpc>
                <a:spcPts val="1750"/>
              </a:lnSpc>
              <a:buNone/>
            </a:pPr>
            <a:r>
              <a:rPr lang="en-US" sz="1400" b="1" dirty="0">
                <a:solidFill>
                  <a:srgbClr val="FFFFFF"/>
                </a:solidFill>
                <a:latin typeface="Petrona Bold" pitchFamily="34" charset="0"/>
                <a:ea typeface="Petrona Bold" pitchFamily="34" charset="-122"/>
                <a:cs typeface="Petrona Bold" pitchFamily="34" charset="-120"/>
              </a:rPr>
              <a:t>Before</a:t>
            </a:r>
            <a:endParaRPr lang="en-US" sz="1400" dirty="0"/>
          </a:p>
        </p:txBody>
      </p:sp>
      <p:sp>
        <p:nvSpPr>
          <p:cNvPr id="29" name="Text 23"/>
          <p:cNvSpPr/>
          <p:nvPr/>
        </p:nvSpPr>
        <p:spPr>
          <a:xfrm>
            <a:off x="8111323" y="6365665"/>
            <a:ext cx="1619430" cy="395238"/>
          </a:xfrm>
          <a:prstGeom prst="rect">
            <a:avLst/>
          </a:prstGeom>
          <a:noFill/>
          <a:ln/>
        </p:spPr>
        <p:txBody>
          <a:bodyPr wrap="none" lIns="0" tIns="0" rIns="0" bIns="0" rtlCol="0" anchor="t"/>
          <a:lstStyle/>
          <a:p>
            <a:pPr marL="0" indent="0" algn="ctr">
              <a:lnSpc>
                <a:spcPts val="1750"/>
              </a:lnSpc>
              <a:buNone/>
            </a:pPr>
            <a:r>
              <a:rPr lang="en-US" sz="1400" b="1" dirty="0">
                <a:solidFill>
                  <a:srgbClr val="FFFFFF"/>
                </a:solidFill>
                <a:latin typeface="Petrona Bold" pitchFamily="34" charset="0"/>
                <a:ea typeface="Petrona Bold" pitchFamily="34" charset="-122"/>
                <a:cs typeface="Petrona Bold" pitchFamily="34" charset="-120"/>
              </a:rPr>
              <a:t>After</a:t>
            </a:r>
            <a:endParaRPr lang="en-US" sz="1400" dirty="0"/>
          </a:p>
        </p:txBody>
      </p:sp>
      <p:sp>
        <p:nvSpPr>
          <p:cNvPr id="32" name="Text 25"/>
          <p:cNvSpPr/>
          <p:nvPr/>
        </p:nvSpPr>
        <p:spPr>
          <a:xfrm>
            <a:off x="10881962" y="4448865"/>
            <a:ext cx="3011338" cy="602268"/>
          </a:xfrm>
          <a:prstGeom prst="rect">
            <a:avLst/>
          </a:prstGeom>
          <a:noFill/>
          <a:ln/>
        </p:spPr>
        <p:txBody>
          <a:bodyPr wrap="square" lIns="0" tIns="0" rIns="0" bIns="0" rtlCol="0" anchor="t"/>
          <a:lstStyle/>
          <a:p>
            <a:pPr marL="0" indent="0" algn="l">
              <a:lnSpc>
                <a:spcPts val="1350"/>
              </a:lnSpc>
              <a:buNone/>
            </a:pPr>
            <a:endParaRPr lang="en-US" sz="1050" dirty="0"/>
          </a:p>
        </p:txBody>
      </p:sp>
      <p:pic>
        <p:nvPicPr>
          <p:cNvPr id="39" name="Picture 38">
            <a:extLst>
              <a:ext uri="{FF2B5EF4-FFF2-40B4-BE49-F238E27FC236}">
                <a16:creationId xmlns:a16="http://schemas.microsoft.com/office/drawing/2014/main" id="{4DD25779-5665-B241-D432-B64FCFD580D3}"/>
              </a:ext>
            </a:extLst>
          </p:cNvPr>
          <p:cNvPicPr>
            <a:picLocks noChangeAspect="1"/>
          </p:cNvPicPr>
          <p:nvPr/>
        </p:nvPicPr>
        <p:blipFill>
          <a:blip r:embed="rId6"/>
          <a:stretch>
            <a:fillRect/>
          </a:stretch>
        </p:blipFill>
        <p:spPr>
          <a:xfrm>
            <a:off x="8875155" y="1391282"/>
            <a:ext cx="5384850" cy="2690743"/>
          </a:xfrm>
          <a:prstGeom prst="rect">
            <a:avLst/>
          </a:prstGeom>
        </p:spPr>
      </p:pic>
      <p:sp>
        <p:nvSpPr>
          <p:cNvPr id="40" name="Rectangle 39">
            <a:extLst>
              <a:ext uri="{FF2B5EF4-FFF2-40B4-BE49-F238E27FC236}">
                <a16:creationId xmlns:a16="http://schemas.microsoft.com/office/drawing/2014/main" id="{D88EB312-9D26-3C9A-D1A0-403C5317DA08}"/>
              </a:ext>
            </a:extLst>
          </p:cNvPr>
          <p:cNvSpPr/>
          <p:nvPr/>
        </p:nvSpPr>
        <p:spPr>
          <a:xfrm>
            <a:off x="0" y="7772400"/>
            <a:ext cx="14630400" cy="4466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504587" y="346948"/>
            <a:ext cx="7002780" cy="413980"/>
          </a:xfrm>
          <a:prstGeom prst="rect">
            <a:avLst/>
          </a:prstGeom>
          <a:noFill/>
          <a:ln/>
        </p:spPr>
        <p:txBody>
          <a:bodyPr wrap="none" lIns="0" tIns="0" rIns="0" bIns="0" rtlCol="0" anchor="t"/>
          <a:lstStyle/>
          <a:p>
            <a:pPr marL="0" indent="0" algn="l">
              <a:lnSpc>
                <a:spcPts val="3250"/>
              </a:lnSpc>
              <a:buNone/>
            </a:pPr>
            <a:r>
              <a:rPr lang="en-US" sz="3800" b="1" dirty="0">
                <a:solidFill>
                  <a:srgbClr val="000000"/>
                </a:solidFill>
                <a:ea typeface="Petrona Bold" pitchFamily="34" charset="-122"/>
                <a:cs typeface="Petrona Bold" pitchFamily="34" charset="-120"/>
              </a:rPr>
              <a:t>Deployment: Interactive Streamlit Application</a:t>
            </a:r>
            <a:endParaRPr lang="en-US" sz="3800" dirty="0"/>
          </a:p>
        </p:txBody>
      </p:sp>
      <p:sp>
        <p:nvSpPr>
          <p:cNvPr id="3" name="Text 1"/>
          <p:cNvSpPr/>
          <p:nvPr/>
        </p:nvSpPr>
        <p:spPr>
          <a:xfrm>
            <a:off x="504587" y="1013222"/>
            <a:ext cx="13621226" cy="201930"/>
          </a:xfrm>
          <a:prstGeom prst="rect">
            <a:avLst/>
          </a:prstGeom>
          <a:noFill/>
          <a:ln/>
        </p:spPr>
        <p:txBody>
          <a:bodyPr wrap="none" lIns="0" tIns="0" rIns="0" bIns="0" rtlCol="0" anchor="t"/>
          <a:lstStyle/>
          <a:p>
            <a:pPr marL="0" indent="0" algn="l">
              <a:lnSpc>
                <a:spcPts val="1550"/>
              </a:lnSpc>
              <a:buNone/>
            </a:pPr>
            <a:r>
              <a:rPr lang="en-US" dirty="0">
                <a:solidFill>
                  <a:srgbClr val="272525"/>
                </a:solidFill>
                <a:ea typeface="Inter" pitchFamily="34" charset="-122"/>
                <a:cs typeface="Inter" pitchFamily="34" charset="-120"/>
              </a:rPr>
              <a:t>Real-time visualization, semantic search, and domain linking through Streamlit</a:t>
            </a:r>
            <a:endParaRPr lang="en-US" dirty="0"/>
          </a:p>
        </p:txBody>
      </p:sp>
      <p:sp>
        <p:nvSpPr>
          <p:cNvPr id="4" name="Text 2"/>
          <p:cNvSpPr/>
          <p:nvPr/>
        </p:nvSpPr>
        <p:spPr>
          <a:xfrm>
            <a:off x="504587" y="1357074"/>
            <a:ext cx="13621226" cy="403860"/>
          </a:xfrm>
          <a:prstGeom prst="rect">
            <a:avLst/>
          </a:prstGeom>
          <a:noFill/>
          <a:ln/>
        </p:spPr>
        <p:txBody>
          <a:bodyPr wrap="square" lIns="0" tIns="0" rIns="0" bIns="0" rtlCol="0" anchor="t"/>
          <a:lstStyle/>
          <a:p>
            <a:pPr marL="0" indent="0" algn="just">
              <a:buNone/>
            </a:pPr>
            <a:r>
              <a:rPr lang="en-US" dirty="0">
                <a:solidFill>
                  <a:srgbClr val="272525"/>
                </a:solidFill>
                <a:ea typeface="Inter" pitchFamily="34" charset="-122"/>
                <a:cs typeface="Inter" pitchFamily="34" charset="-120"/>
              </a:rPr>
              <a:t>The final pipeline was deployed using Streamlit, enabling users to interact with the NLP models and semantic graph through a browser interface. Users can upload datasets, extract entities and relations, visualize graphs, perform semantic searches, and explore contextual domain links in real time.</a:t>
            </a:r>
            <a:endParaRPr lang="en-US" dirty="0"/>
          </a:p>
        </p:txBody>
      </p:sp>
      <p:sp>
        <p:nvSpPr>
          <p:cNvPr id="5" name="Text 3"/>
          <p:cNvSpPr/>
          <p:nvPr/>
        </p:nvSpPr>
        <p:spPr>
          <a:xfrm>
            <a:off x="504587" y="2256354"/>
            <a:ext cx="2820591" cy="45719"/>
          </a:xfrm>
          <a:prstGeom prst="rect">
            <a:avLst/>
          </a:prstGeom>
          <a:noFill/>
          <a:ln/>
        </p:spPr>
        <p:txBody>
          <a:bodyPr wrap="none" lIns="0" tIns="0" rIns="0" bIns="0" rtlCol="0" anchor="t"/>
          <a:lstStyle/>
          <a:p>
            <a:pPr marL="0" indent="0" algn="l">
              <a:lnSpc>
                <a:spcPts val="1600"/>
              </a:lnSpc>
              <a:buNone/>
            </a:pPr>
            <a:r>
              <a:rPr lang="en-US" b="1" dirty="0">
                <a:solidFill>
                  <a:srgbClr val="000000"/>
                </a:solidFill>
                <a:ea typeface="Petrona Bold" pitchFamily="34" charset="-122"/>
                <a:cs typeface="Petrona Bold" pitchFamily="34" charset="-120"/>
              </a:rPr>
              <a:t>Section 1 — File Upload &amp; Processing:</a:t>
            </a:r>
            <a:endParaRPr lang="en-US" dirty="0"/>
          </a:p>
        </p:txBody>
      </p:sp>
      <p:sp>
        <p:nvSpPr>
          <p:cNvPr id="6" name="Text 4"/>
          <p:cNvSpPr/>
          <p:nvPr/>
        </p:nvSpPr>
        <p:spPr>
          <a:xfrm>
            <a:off x="502563" y="2563405"/>
            <a:ext cx="6656784" cy="169069"/>
          </a:xfrm>
          <a:prstGeom prst="rect">
            <a:avLst/>
          </a:prstGeom>
          <a:noFill/>
          <a:ln/>
        </p:spPr>
        <p:txBody>
          <a:bodyPr wrap="none" lIns="0" tIns="0" rIns="0" bIns="0" rtlCol="0" anchor="t"/>
          <a:lstStyle/>
          <a:p>
            <a:pPr marL="342900" indent="-342900" algn="l">
              <a:lnSpc>
                <a:spcPts val="1550"/>
              </a:lnSpc>
              <a:buSzPct val="100000"/>
              <a:buChar char="•"/>
            </a:pPr>
            <a:r>
              <a:rPr lang="en-US" dirty="0">
                <a:solidFill>
                  <a:srgbClr val="272525"/>
                </a:solidFill>
                <a:ea typeface="Inter" pitchFamily="34" charset="-122"/>
                <a:cs typeface="Inter" pitchFamily="34" charset="-120"/>
              </a:rPr>
              <a:t>Accepts CSV/Excel files containing a 'sentence' column</a:t>
            </a:r>
            <a:endParaRPr lang="en-US" dirty="0"/>
          </a:p>
        </p:txBody>
      </p:sp>
      <p:sp>
        <p:nvSpPr>
          <p:cNvPr id="7" name="Text 5"/>
          <p:cNvSpPr/>
          <p:nvPr/>
        </p:nvSpPr>
        <p:spPr>
          <a:xfrm>
            <a:off x="504587" y="2845766"/>
            <a:ext cx="6656784" cy="87035"/>
          </a:xfrm>
          <a:prstGeom prst="rect">
            <a:avLst/>
          </a:prstGeom>
          <a:noFill/>
          <a:ln/>
        </p:spPr>
        <p:txBody>
          <a:bodyPr wrap="none" lIns="0" tIns="0" rIns="0" bIns="0" rtlCol="0" anchor="t"/>
          <a:lstStyle/>
          <a:p>
            <a:pPr marL="342900" indent="-342900" algn="l">
              <a:lnSpc>
                <a:spcPts val="1550"/>
              </a:lnSpc>
              <a:buSzPct val="100000"/>
              <a:buChar char="•"/>
            </a:pPr>
            <a:r>
              <a:rPr lang="en-US" dirty="0">
                <a:solidFill>
                  <a:srgbClr val="272525"/>
                </a:solidFill>
                <a:ea typeface="Inter" pitchFamily="34" charset="-122"/>
                <a:cs typeface="Inter" pitchFamily="34" charset="-120"/>
              </a:rPr>
              <a:t>Automatically extracts entities and relations using spaCy NLP models</a:t>
            </a:r>
            <a:endParaRPr lang="en-US" dirty="0"/>
          </a:p>
        </p:txBody>
      </p:sp>
      <p:sp>
        <p:nvSpPr>
          <p:cNvPr id="8" name="Text 6"/>
          <p:cNvSpPr/>
          <p:nvPr/>
        </p:nvSpPr>
        <p:spPr>
          <a:xfrm>
            <a:off x="500539" y="3168593"/>
            <a:ext cx="6658808" cy="87036"/>
          </a:xfrm>
          <a:prstGeom prst="rect">
            <a:avLst/>
          </a:prstGeom>
          <a:noFill/>
          <a:ln/>
        </p:spPr>
        <p:txBody>
          <a:bodyPr wrap="none" lIns="0" tIns="0" rIns="0" bIns="0" rtlCol="0" anchor="t"/>
          <a:lstStyle/>
          <a:p>
            <a:pPr marL="342900" indent="-342900" algn="l">
              <a:lnSpc>
                <a:spcPts val="1550"/>
              </a:lnSpc>
              <a:buSzPct val="100000"/>
              <a:buChar char="•"/>
            </a:pPr>
            <a:r>
              <a:rPr lang="en-US" dirty="0">
                <a:solidFill>
                  <a:srgbClr val="272525"/>
                </a:solidFill>
                <a:ea typeface="Inter" pitchFamily="34" charset="-122"/>
                <a:cs typeface="Inter" pitchFamily="34" charset="-120"/>
              </a:rPr>
              <a:t>Generates structured triples for graph construction</a:t>
            </a:r>
            <a:endParaRPr lang="en-US" dirty="0"/>
          </a:p>
        </p:txBody>
      </p:sp>
      <p:sp>
        <p:nvSpPr>
          <p:cNvPr id="9" name="Text 7"/>
          <p:cNvSpPr/>
          <p:nvPr/>
        </p:nvSpPr>
        <p:spPr>
          <a:xfrm>
            <a:off x="516496" y="3531801"/>
            <a:ext cx="3326368" cy="206931"/>
          </a:xfrm>
          <a:prstGeom prst="rect">
            <a:avLst/>
          </a:prstGeom>
          <a:noFill/>
          <a:ln/>
        </p:spPr>
        <p:txBody>
          <a:bodyPr wrap="none" lIns="0" tIns="0" rIns="0" bIns="0" rtlCol="0" anchor="t"/>
          <a:lstStyle/>
          <a:p>
            <a:pPr marL="0" indent="0" algn="l">
              <a:lnSpc>
                <a:spcPts val="1600"/>
              </a:lnSpc>
              <a:buNone/>
            </a:pPr>
            <a:r>
              <a:rPr lang="en-US" b="1" dirty="0">
                <a:solidFill>
                  <a:srgbClr val="000000"/>
                </a:solidFill>
                <a:ea typeface="Petrona Bold" pitchFamily="34" charset="-122"/>
                <a:cs typeface="Petrona Bold" pitchFamily="34" charset="-120"/>
              </a:rPr>
              <a:t>Section 2 — Interactive Graph Visualization:</a:t>
            </a:r>
            <a:endParaRPr lang="en-US" dirty="0"/>
          </a:p>
        </p:txBody>
      </p:sp>
      <p:sp>
        <p:nvSpPr>
          <p:cNvPr id="10" name="Text 8"/>
          <p:cNvSpPr/>
          <p:nvPr/>
        </p:nvSpPr>
        <p:spPr>
          <a:xfrm>
            <a:off x="516496" y="3937276"/>
            <a:ext cx="6656784" cy="201930"/>
          </a:xfrm>
          <a:prstGeom prst="rect">
            <a:avLst/>
          </a:prstGeom>
          <a:noFill/>
          <a:ln/>
        </p:spPr>
        <p:txBody>
          <a:bodyPr wrap="none" lIns="0" tIns="0" rIns="0" bIns="0" rtlCol="0" anchor="t"/>
          <a:lstStyle/>
          <a:p>
            <a:pPr marL="342900" indent="-342900" algn="l">
              <a:lnSpc>
                <a:spcPts val="1550"/>
              </a:lnSpc>
              <a:buSzPct val="100000"/>
              <a:buChar char="•"/>
            </a:pPr>
            <a:r>
              <a:rPr lang="en-US" dirty="0">
                <a:solidFill>
                  <a:srgbClr val="272525"/>
                </a:solidFill>
                <a:ea typeface="Inter" pitchFamily="34" charset="-122"/>
                <a:cs typeface="Inter" pitchFamily="34" charset="-120"/>
              </a:rPr>
              <a:t>Uses NetworkX and PyVis for real-time graph rendering</a:t>
            </a:r>
            <a:endParaRPr lang="en-US" dirty="0"/>
          </a:p>
        </p:txBody>
      </p:sp>
      <p:sp>
        <p:nvSpPr>
          <p:cNvPr id="11" name="Text 9"/>
          <p:cNvSpPr/>
          <p:nvPr/>
        </p:nvSpPr>
        <p:spPr>
          <a:xfrm>
            <a:off x="516496" y="4225139"/>
            <a:ext cx="6656784" cy="201930"/>
          </a:xfrm>
          <a:prstGeom prst="rect">
            <a:avLst/>
          </a:prstGeom>
          <a:noFill/>
          <a:ln/>
        </p:spPr>
        <p:txBody>
          <a:bodyPr wrap="none" lIns="0" tIns="0" rIns="0" bIns="0" rtlCol="0" anchor="t"/>
          <a:lstStyle/>
          <a:p>
            <a:pPr marL="342900" indent="-342900" algn="just">
              <a:buSzPct val="100000"/>
              <a:buChar char="•"/>
            </a:pPr>
            <a:r>
              <a:rPr lang="en-US" dirty="0">
                <a:solidFill>
                  <a:srgbClr val="272525"/>
                </a:solidFill>
                <a:ea typeface="Inter" pitchFamily="34" charset="-122"/>
                <a:cs typeface="Inter" pitchFamily="34" charset="-120"/>
              </a:rPr>
              <a:t>Includes node positioning, edge labeling, hover metadata, and adaptive </a:t>
            </a:r>
          </a:p>
          <a:p>
            <a:pPr algn="just">
              <a:buSzPct val="100000"/>
            </a:pPr>
            <a:r>
              <a:rPr lang="en-US" dirty="0">
                <a:solidFill>
                  <a:srgbClr val="272525"/>
                </a:solidFill>
                <a:ea typeface="Inter" pitchFamily="34" charset="-122"/>
                <a:cs typeface="Inter" pitchFamily="34" charset="-120"/>
              </a:rPr>
              <a:t>       scaling</a:t>
            </a:r>
            <a:endParaRPr lang="en-US" dirty="0"/>
          </a:p>
        </p:txBody>
      </p:sp>
      <p:sp>
        <p:nvSpPr>
          <p:cNvPr id="12" name="Text 10"/>
          <p:cNvSpPr/>
          <p:nvPr/>
        </p:nvSpPr>
        <p:spPr>
          <a:xfrm>
            <a:off x="502563" y="4856434"/>
            <a:ext cx="5004115" cy="94775"/>
          </a:xfrm>
          <a:prstGeom prst="rect">
            <a:avLst/>
          </a:prstGeom>
          <a:noFill/>
          <a:ln/>
        </p:spPr>
        <p:txBody>
          <a:bodyPr wrap="none" lIns="0" tIns="0" rIns="0" bIns="0" rtlCol="0" anchor="t"/>
          <a:lstStyle/>
          <a:p>
            <a:pPr marL="0" indent="0" algn="l">
              <a:lnSpc>
                <a:spcPts val="1600"/>
              </a:lnSpc>
              <a:buNone/>
            </a:pPr>
            <a:r>
              <a:rPr lang="en-US" b="1" dirty="0">
                <a:solidFill>
                  <a:srgbClr val="000000"/>
                </a:solidFill>
                <a:latin typeface="Petrona Bold" pitchFamily="34" charset="0"/>
                <a:ea typeface="Petrona Bold" pitchFamily="34" charset="-122"/>
                <a:cs typeface="Petrona Bold" pitchFamily="34" charset="-120"/>
              </a:rPr>
              <a:t>Section 3 — Semantic Search &amp; Query:</a:t>
            </a:r>
            <a:endParaRPr lang="en-US" dirty="0"/>
          </a:p>
        </p:txBody>
      </p:sp>
      <p:sp>
        <p:nvSpPr>
          <p:cNvPr id="13" name="Text 11"/>
          <p:cNvSpPr/>
          <p:nvPr/>
        </p:nvSpPr>
        <p:spPr>
          <a:xfrm>
            <a:off x="561859" y="5182878"/>
            <a:ext cx="9123722" cy="2112647"/>
          </a:xfrm>
          <a:prstGeom prst="rect">
            <a:avLst/>
          </a:prstGeom>
          <a:noFill/>
          <a:ln/>
        </p:spPr>
        <p:txBody>
          <a:bodyPr wrap="none" lIns="0" tIns="0" rIns="0" bIns="0" rtlCol="0" anchor="t"/>
          <a:lstStyle/>
          <a:p>
            <a:pPr marL="342900" indent="-342900" algn="l">
              <a:lnSpc>
                <a:spcPts val="1550"/>
              </a:lnSpc>
              <a:buSzPct val="100000"/>
              <a:buChar char="•"/>
            </a:pPr>
            <a:r>
              <a:rPr lang="en-US" dirty="0">
                <a:solidFill>
                  <a:srgbClr val="272525"/>
                </a:solidFill>
                <a:ea typeface="Inter" pitchFamily="34" charset="-122"/>
                <a:cs typeface="Inter" pitchFamily="34" charset="-120"/>
              </a:rPr>
              <a:t>Integrates SentenceTransformer embeddings for semantic query matching</a:t>
            </a:r>
            <a:endParaRPr lang="en-US" dirty="0"/>
          </a:p>
        </p:txBody>
      </p:sp>
      <p:sp>
        <p:nvSpPr>
          <p:cNvPr id="14" name="Text 12"/>
          <p:cNvSpPr/>
          <p:nvPr/>
        </p:nvSpPr>
        <p:spPr>
          <a:xfrm>
            <a:off x="561859" y="5597244"/>
            <a:ext cx="9353091" cy="1958579"/>
          </a:xfrm>
          <a:prstGeom prst="rect">
            <a:avLst/>
          </a:prstGeom>
          <a:noFill/>
          <a:ln/>
        </p:spPr>
        <p:txBody>
          <a:bodyPr wrap="none" lIns="0" tIns="0" rIns="0" bIns="0" rtlCol="0" anchor="t"/>
          <a:lstStyle/>
          <a:p>
            <a:pPr marL="342900" indent="-342900" algn="l">
              <a:lnSpc>
                <a:spcPts val="1550"/>
              </a:lnSpc>
              <a:buSzPct val="100000"/>
              <a:buChar char="•"/>
            </a:pPr>
            <a:r>
              <a:rPr lang="en-US" dirty="0">
                <a:solidFill>
                  <a:srgbClr val="272525"/>
                </a:solidFill>
                <a:ea typeface="Inter" pitchFamily="34" charset="-122"/>
                <a:cs typeface="Inter" pitchFamily="34" charset="-120"/>
              </a:rPr>
              <a:t>Supports natural language queries with cosine similarity ranking and node</a:t>
            </a:r>
            <a:endParaRPr lang="en-US" dirty="0"/>
          </a:p>
        </p:txBody>
      </p:sp>
      <p:sp>
        <p:nvSpPr>
          <p:cNvPr id="15" name="Text 13"/>
          <p:cNvSpPr/>
          <p:nvPr/>
        </p:nvSpPr>
        <p:spPr>
          <a:xfrm>
            <a:off x="516496" y="5999201"/>
            <a:ext cx="2975372" cy="45719"/>
          </a:xfrm>
          <a:prstGeom prst="rect">
            <a:avLst/>
          </a:prstGeom>
          <a:noFill/>
          <a:ln/>
        </p:spPr>
        <p:txBody>
          <a:bodyPr wrap="none" lIns="0" tIns="0" rIns="0" bIns="0" rtlCol="0" anchor="t"/>
          <a:lstStyle/>
          <a:p>
            <a:pPr marL="0" indent="0" algn="l">
              <a:lnSpc>
                <a:spcPts val="1600"/>
              </a:lnSpc>
              <a:buNone/>
            </a:pPr>
            <a:r>
              <a:rPr lang="en-US" b="1" dirty="0">
                <a:solidFill>
                  <a:srgbClr val="000000"/>
                </a:solidFill>
                <a:ea typeface="Petrona Bold" pitchFamily="34" charset="-122"/>
                <a:cs typeface="Petrona Bold" pitchFamily="34" charset="-120"/>
              </a:rPr>
              <a:t>Section 4 — Domain Linking &amp; Context:</a:t>
            </a:r>
            <a:endParaRPr lang="en-US" dirty="0"/>
          </a:p>
        </p:txBody>
      </p:sp>
      <p:sp>
        <p:nvSpPr>
          <p:cNvPr id="16" name="Text 14"/>
          <p:cNvSpPr/>
          <p:nvPr/>
        </p:nvSpPr>
        <p:spPr>
          <a:xfrm>
            <a:off x="504587" y="6374604"/>
            <a:ext cx="6656784" cy="201930"/>
          </a:xfrm>
          <a:prstGeom prst="rect">
            <a:avLst/>
          </a:prstGeom>
          <a:noFill/>
          <a:ln/>
        </p:spPr>
        <p:txBody>
          <a:bodyPr wrap="none" lIns="0" tIns="0" rIns="0" bIns="0" rtlCol="0" anchor="t"/>
          <a:lstStyle/>
          <a:p>
            <a:pPr marL="342900" indent="-342900" algn="l">
              <a:lnSpc>
                <a:spcPts val="1550"/>
              </a:lnSpc>
              <a:buSzPct val="100000"/>
              <a:buChar char="•"/>
            </a:pPr>
            <a:r>
              <a:rPr lang="en-US" dirty="0">
                <a:solidFill>
                  <a:srgbClr val="272525"/>
                </a:solidFill>
                <a:ea typeface="Inter" pitchFamily="34" charset="-122"/>
                <a:cs typeface="Inter" pitchFamily="34" charset="-120"/>
              </a:rPr>
              <a:t>Links semantically related triples using embedding similarity threshold (0.6)</a:t>
            </a:r>
            <a:endParaRPr lang="en-US" dirty="0"/>
          </a:p>
        </p:txBody>
      </p:sp>
      <p:sp>
        <p:nvSpPr>
          <p:cNvPr id="17" name="Text 15"/>
          <p:cNvSpPr/>
          <p:nvPr/>
        </p:nvSpPr>
        <p:spPr>
          <a:xfrm>
            <a:off x="504587" y="6805732"/>
            <a:ext cx="6656784" cy="201930"/>
          </a:xfrm>
          <a:prstGeom prst="rect">
            <a:avLst/>
          </a:prstGeom>
          <a:noFill/>
          <a:ln/>
        </p:spPr>
        <p:txBody>
          <a:bodyPr wrap="none" lIns="0" tIns="0" rIns="0" bIns="0" rtlCol="0" anchor="t"/>
          <a:lstStyle/>
          <a:p>
            <a:pPr marL="342900" indent="-342900" algn="l">
              <a:lnSpc>
                <a:spcPts val="1550"/>
              </a:lnSpc>
              <a:buSzPct val="100000"/>
              <a:buChar char="•"/>
            </a:pPr>
            <a:r>
              <a:rPr lang="en-US" dirty="0">
                <a:solidFill>
                  <a:srgbClr val="272525"/>
                </a:solidFill>
                <a:ea typeface="Inter" pitchFamily="34" charset="-122"/>
                <a:cs typeface="Inter" pitchFamily="34" charset="-120"/>
              </a:rPr>
              <a:t>Enhances contextual understanding and query accuracy across domains</a:t>
            </a:r>
            <a:endParaRPr lang="en-US" dirty="0"/>
          </a:p>
        </p:txBody>
      </p:sp>
      <p:pic>
        <p:nvPicPr>
          <p:cNvPr id="18" name="Image 0" descr="preencoded.png"/>
          <p:cNvPicPr>
            <a:picLocks noChangeAspect="1"/>
          </p:cNvPicPr>
          <p:nvPr/>
        </p:nvPicPr>
        <p:blipFill>
          <a:blip r:embed="rId3"/>
          <a:stretch>
            <a:fillRect/>
          </a:stretch>
        </p:blipFill>
        <p:spPr>
          <a:xfrm>
            <a:off x="8386644" y="1902856"/>
            <a:ext cx="5273600" cy="5273600"/>
          </a:xfrm>
          <a:prstGeom prst="rect">
            <a:avLst/>
          </a:prstGeom>
        </p:spPr>
      </p:pic>
      <p:sp>
        <p:nvSpPr>
          <p:cNvPr id="19" name="Text 16"/>
          <p:cNvSpPr/>
          <p:nvPr/>
        </p:nvSpPr>
        <p:spPr>
          <a:xfrm>
            <a:off x="504587" y="8985409"/>
            <a:ext cx="13621226" cy="201930"/>
          </a:xfrm>
          <a:prstGeom prst="rect">
            <a:avLst/>
          </a:prstGeom>
          <a:noFill/>
          <a:ln/>
        </p:spPr>
        <p:txBody>
          <a:bodyPr wrap="none" lIns="0" tIns="0" rIns="0" bIns="0" rtlCol="0" anchor="t"/>
          <a:lstStyle/>
          <a:p>
            <a:pPr marL="0" indent="0" algn="ctr">
              <a:lnSpc>
                <a:spcPts val="1550"/>
              </a:lnSpc>
              <a:buNone/>
            </a:pPr>
            <a:endParaRPr lang="en-US" sz="950" dirty="0"/>
          </a:p>
        </p:txBody>
      </p:sp>
      <p:sp>
        <p:nvSpPr>
          <p:cNvPr id="20" name="Rectangle 19">
            <a:extLst>
              <a:ext uri="{FF2B5EF4-FFF2-40B4-BE49-F238E27FC236}">
                <a16:creationId xmlns:a16="http://schemas.microsoft.com/office/drawing/2014/main" id="{22126DEB-2A73-64CB-3118-DEADC6B42705}"/>
              </a:ext>
            </a:extLst>
          </p:cNvPr>
          <p:cNvSpPr/>
          <p:nvPr/>
        </p:nvSpPr>
        <p:spPr>
          <a:xfrm>
            <a:off x="0" y="7705493"/>
            <a:ext cx="14630400" cy="5241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3FCAF4-644A-44FB-728D-8DBC6CF96419}"/>
              </a:ext>
            </a:extLst>
          </p:cNvPr>
          <p:cNvSpPr/>
          <p:nvPr/>
        </p:nvSpPr>
        <p:spPr>
          <a:xfrm>
            <a:off x="0" y="7660888"/>
            <a:ext cx="14630400" cy="5687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C5020CE9-06B2-81EB-BE87-76C0004F3EBA}"/>
              </a:ext>
            </a:extLst>
          </p:cNvPr>
          <p:cNvSpPr txBox="1"/>
          <p:nvPr/>
        </p:nvSpPr>
        <p:spPr>
          <a:xfrm>
            <a:off x="892099" y="936701"/>
            <a:ext cx="8251902" cy="677108"/>
          </a:xfrm>
          <a:prstGeom prst="rect">
            <a:avLst/>
          </a:prstGeom>
          <a:noFill/>
        </p:spPr>
        <p:txBody>
          <a:bodyPr wrap="square" rtlCol="0">
            <a:spAutoFit/>
          </a:bodyPr>
          <a:lstStyle/>
          <a:p>
            <a:r>
              <a:rPr lang="en-IN" sz="3800" b="1" dirty="0"/>
              <a:t>Conclusion</a:t>
            </a:r>
          </a:p>
        </p:txBody>
      </p:sp>
      <p:sp>
        <p:nvSpPr>
          <p:cNvPr id="5" name="TextBox 4">
            <a:extLst>
              <a:ext uri="{FF2B5EF4-FFF2-40B4-BE49-F238E27FC236}">
                <a16:creationId xmlns:a16="http://schemas.microsoft.com/office/drawing/2014/main" id="{7D69612A-C8AC-2CFD-0263-528D2119D2E3}"/>
              </a:ext>
            </a:extLst>
          </p:cNvPr>
          <p:cNvSpPr txBox="1"/>
          <p:nvPr/>
        </p:nvSpPr>
        <p:spPr>
          <a:xfrm>
            <a:off x="892099" y="2018371"/>
            <a:ext cx="8251902" cy="4247317"/>
          </a:xfrm>
          <a:prstGeom prst="rect">
            <a:avLst/>
          </a:prstGeom>
          <a:noFill/>
        </p:spPr>
        <p:txBody>
          <a:bodyPr wrap="square" rtlCol="0">
            <a:spAutoFit/>
          </a:bodyPr>
          <a:lstStyle/>
          <a:p>
            <a:pPr algn="just"/>
            <a:r>
              <a:rPr lang="en-US" dirty="0"/>
              <a:t>Milestone 4 marks the culmination of our Semantic Knowledge Graph project, where we successfully transformed a static data structure into an intelligent, interactive, and deployable system.</a:t>
            </a:r>
          </a:p>
          <a:p>
            <a:pPr algn="just"/>
            <a:r>
              <a:rPr lang="en-US" dirty="0"/>
              <a:t>Through this phase, we achieved:</a:t>
            </a:r>
          </a:p>
          <a:p>
            <a:pPr algn="just"/>
            <a:r>
              <a:rPr lang="en-US" b="1" dirty="0"/>
              <a:t>Seamless Deployment </a:t>
            </a:r>
            <a:r>
              <a:rPr lang="en-US" dirty="0"/>
              <a:t>using  an interactive web interface built with </a:t>
            </a:r>
            <a:r>
              <a:rPr lang="en-US" dirty="0" err="1"/>
              <a:t>Streamlit</a:t>
            </a:r>
            <a:r>
              <a:rPr lang="en-US" dirty="0"/>
              <a:t> for intuitive user interaction.</a:t>
            </a:r>
          </a:p>
          <a:p>
            <a:pPr algn="just"/>
            <a:r>
              <a:rPr lang="en-US" b="1" dirty="0"/>
              <a:t>Natural Language Query Answering, </a:t>
            </a:r>
            <a:r>
              <a:rPr lang="en-US" dirty="0"/>
              <a:t>enabling users to retrieve insights directly through semantic search.</a:t>
            </a:r>
          </a:p>
          <a:p>
            <a:pPr algn="just"/>
            <a:r>
              <a:rPr lang="en-US" b="1" dirty="0"/>
              <a:t>Domain Linking and Categorization, </a:t>
            </a:r>
            <a:r>
              <a:rPr lang="en-US" dirty="0"/>
              <a:t>enhancing contextual understanding by grouping related entities.</a:t>
            </a:r>
          </a:p>
          <a:p>
            <a:pPr algn="just"/>
            <a:r>
              <a:rPr lang="en-US" b="1" dirty="0"/>
              <a:t>Centrality and Community Analysis, </a:t>
            </a:r>
            <a:r>
              <a:rPr lang="en-US" dirty="0"/>
              <a:t>identifying key nodes and relationships to uncover hidden patterns.</a:t>
            </a:r>
          </a:p>
          <a:p>
            <a:pPr algn="just"/>
            <a:r>
              <a:rPr lang="en-US" dirty="0"/>
              <a:t>Together, these implementations demonstrate the system’s ability to analyze, interpret, and visualize knowledge dynamically, providing a powerful foundation for intelligent information exploration.</a:t>
            </a:r>
            <a:endParaRPr lang="en-IN" dirty="0"/>
          </a:p>
        </p:txBody>
      </p:sp>
      <p:pic>
        <p:nvPicPr>
          <p:cNvPr id="8" name="Picture 7">
            <a:extLst>
              <a:ext uri="{FF2B5EF4-FFF2-40B4-BE49-F238E27FC236}">
                <a16:creationId xmlns:a16="http://schemas.microsoft.com/office/drawing/2014/main" id="{ACA80FFA-2BDB-0A00-54F7-43021ED782F5}"/>
              </a:ext>
            </a:extLst>
          </p:cNvPr>
          <p:cNvPicPr>
            <a:picLocks noChangeAspect="1"/>
          </p:cNvPicPr>
          <p:nvPr/>
        </p:nvPicPr>
        <p:blipFill>
          <a:blip r:embed="rId2"/>
          <a:stretch>
            <a:fillRect/>
          </a:stretch>
        </p:blipFill>
        <p:spPr>
          <a:xfrm>
            <a:off x="9305693" y="2118731"/>
            <a:ext cx="4984596" cy="3902927"/>
          </a:xfrm>
          <a:prstGeom prst="rect">
            <a:avLst/>
          </a:prstGeom>
        </p:spPr>
      </p:pic>
    </p:spTree>
    <p:extLst>
      <p:ext uri="{BB962C8B-B14F-4D97-AF65-F5344CB8AC3E}">
        <p14:creationId xmlns:p14="http://schemas.microsoft.com/office/powerpoint/2010/main" val="66538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390936" y="328348"/>
            <a:ext cx="4780156" cy="7170234"/>
          </a:xfrm>
          <a:prstGeom prst="rect">
            <a:avLst/>
          </a:prstGeom>
        </p:spPr>
      </p:pic>
      <p:sp>
        <p:nvSpPr>
          <p:cNvPr id="3" name="Text 0"/>
          <p:cNvSpPr/>
          <p:nvPr/>
        </p:nvSpPr>
        <p:spPr>
          <a:xfrm>
            <a:off x="717471" y="894398"/>
            <a:ext cx="7212687" cy="812244"/>
          </a:xfrm>
          <a:prstGeom prst="rect">
            <a:avLst/>
          </a:prstGeom>
          <a:noFill/>
          <a:ln/>
        </p:spPr>
        <p:txBody>
          <a:bodyPr wrap="none" lIns="0" tIns="0" rIns="0" bIns="0" rtlCol="0" anchor="t"/>
          <a:lstStyle/>
          <a:p>
            <a:pPr marL="0" indent="0" algn="l">
              <a:lnSpc>
                <a:spcPts val="6350"/>
              </a:lnSpc>
              <a:buNone/>
            </a:pPr>
            <a:r>
              <a:rPr lang="en-US" sz="5100" b="1" dirty="0">
                <a:solidFill>
                  <a:srgbClr val="000000"/>
                </a:solidFill>
                <a:latin typeface="Calibri" panose="020F0502020204030204" pitchFamily="34" charset="0"/>
                <a:ea typeface="Calibri" panose="020F0502020204030204" pitchFamily="34" charset="0"/>
                <a:cs typeface="Calibri" panose="020F0502020204030204" pitchFamily="34" charset="0"/>
              </a:rPr>
              <a:t>Project Title &amp; Overview</a:t>
            </a:r>
            <a:endParaRPr lang="en-US" sz="5100" dirty="0">
              <a:latin typeface="Calibri" panose="020F0502020204030204" pitchFamily="34" charset="0"/>
              <a:ea typeface="Calibri" panose="020F0502020204030204" pitchFamily="34" charset="0"/>
              <a:cs typeface="Calibri" panose="020F0502020204030204" pitchFamily="34" charset="0"/>
            </a:endParaRPr>
          </a:p>
        </p:txBody>
      </p:sp>
      <p:sp>
        <p:nvSpPr>
          <p:cNvPr id="4" name="Shape 1"/>
          <p:cNvSpPr/>
          <p:nvPr/>
        </p:nvSpPr>
        <p:spPr>
          <a:xfrm>
            <a:off x="717471" y="1975604"/>
            <a:ext cx="7709059" cy="1380173"/>
          </a:xfrm>
          <a:prstGeom prst="roundRect">
            <a:avLst>
              <a:gd name="adj" fmla="val 5459"/>
            </a:avLst>
          </a:prstGeom>
          <a:solidFill>
            <a:srgbClr val="FFFFFF">
              <a:alpha val="95000"/>
            </a:srgbClr>
          </a:solidFill>
          <a:ln w="22860">
            <a:solidFill>
              <a:srgbClr val="B2D4E5"/>
            </a:solidFill>
            <a:prstDash val="solid"/>
          </a:ln>
        </p:spPr>
      </p:sp>
      <p:sp>
        <p:nvSpPr>
          <p:cNvPr id="5" name="Shape 2"/>
          <p:cNvSpPr/>
          <p:nvPr/>
        </p:nvSpPr>
        <p:spPr>
          <a:xfrm>
            <a:off x="740331" y="1998464"/>
            <a:ext cx="717471" cy="1334453"/>
          </a:xfrm>
          <a:prstGeom prst="roundRect">
            <a:avLst>
              <a:gd name="adj" fmla="val 6677"/>
            </a:avLst>
          </a:prstGeom>
          <a:solidFill>
            <a:srgbClr val="CCEEFF"/>
          </a:solidFill>
          <a:ln/>
        </p:spPr>
      </p:sp>
      <p:sp>
        <p:nvSpPr>
          <p:cNvPr id="6" name="Text 3"/>
          <p:cNvSpPr/>
          <p:nvPr/>
        </p:nvSpPr>
        <p:spPr>
          <a:xfrm>
            <a:off x="960715" y="2497574"/>
            <a:ext cx="268962" cy="336233"/>
          </a:xfrm>
          <a:prstGeom prst="rect">
            <a:avLst/>
          </a:prstGeom>
          <a:noFill/>
          <a:ln/>
        </p:spPr>
        <p:txBody>
          <a:bodyPr wrap="none" lIns="0" tIns="0" rIns="0" bIns="0" rtlCol="0" anchor="t"/>
          <a:lstStyle/>
          <a:p>
            <a:pPr marL="0" indent="0" algn="l">
              <a:lnSpc>
                <a:spcPts val="2100"/>
              </a:lnSpc>
              <a:buNone/>
            </a:pPr>
            <a:r>
              <a:rPr lang="en-US" sz="2100" b="1" dirty="0">
                <a:solidFill>
                  <a:srgbClr val="272525"/>
                </a:solidFill>
                <a:latin typeface="Petrona Bold" pitchFamily="34" charset="0"/>
                <a:ea typeface="Petrona Bold" pitchFamily="34" charset="-122"/>
                <a:cs typeface="Petrona Bold" pitchFamily="34" charset="-120"/>
              </a:rPr>
              <a:t>1</a:t>
            </a:r>
            <a:endParaRPr lang="en-US" sz="2100" dirty="0"/>
          </a:p>
        </p:txBody>
      </p:sp>
      <p:sp>
        <p:nvSpPr>
          <p:cNvPr id="7" name="Text 4"/>
          <p:cNvSpPr/>
          <p:nvPr/>
        </p:nvSpPr>
        <p:spPr>
          <a:xfrm>
            <a:off x="1637109" y="2177772"/>
            <a:ext cx="2354223" cy="294203"/>
          </a:xfrm>
          <a:prstGeom prst="rect">
            <a:avLst/>
          </a:prstGeom>
          <a:noFill/>
          <a:ln/>
        </p:spPr>
        <p:txBody>
          <a:bodyPr wrap="none" lIns="0" tIns="0" rIns="0" bIns="0" rtlCol="0" anchor="t"/>
          <a:lstStyle/>
          <a:p>
            <a:pPr marL="0" indent="0" algn="l">
              <a:lnSpc>
                <a:spcPts val="2300"/>
              </a:lnSpc>
              <a:buNone/>
            </a:pPr>
            <a:r>
              <a:rPr lang="en-US" sz="2000" b="1" dirty="0">
                <a:solidFill>
                  <a:srgbClr val="272525"/>
                </a:solidFill>
                <a:ea typeface="Petrona Bold" pitchFamily="34" charset="-122"/>
                <a:cs typeface="Petrona Bold" pitchFamily="34" charset="-120"/>
              </a:rPr>
              <a:t>Project Title</a:t>
            </a:r>
            <a:endParaRPr lang="en-US" sz="2000" dirty="0"/>
          </a:p>
        </p:txBody>
      </p:sp>
      <p:sp>
        <p:nvSpPr>
          <p:cNvPr id="8" name="Text 5"/>
          <p:cNvSpPr/>
          <p:nvPr/>
        </p:nvSpPr>
        <p:spPr>
          <a:xfrm>
            <a:off x="1637109" y="2579489"/>
            <a:ext cx="6766560" cy="574119"/>
          </a:xfrm>
          <a:prstGeom prst="rect">
            <a:avLst/>
          </a:prstGeom>
          <a:noFill/>
          <a:ln/>
        </p:spPr>
        <p:txBody>
          <a:bodyPr wrap="square" lIns="0" tIns="0" rIns="0" bIns="0" rtlCol="0" anchor="t"/>
          <a:lstStyle/>
          <a:p>
            <a:pPr marL="0" indent="0" algn="l">
              <a:lnSpc>
                <a:spcPts val="2250"/>
              </a:lnSpc>
              <a:buNone/>
            </a:pPr>
            <a:r>
              <a:rPr lang="en-US" dirty="0">
                <a:solidFill>
                  <a:srgbClr val="272525"/>
                </a:solidFill>
                <a:latin typeface="Calibri" panose="020F0502020204030204" pitchFamily="34" charset="0"/>
                <a:ea typeface="Calibri" panose="020F0502020204030204" pitchFamily="34" charset="0"/>
                <a:cs typeface="Calibri" panose="020F0502020204030204" pitchFamily="34" charset="0"/>
              </a:rPr>
              <a:t>Semantic Knowledge Graph Construction and Intelligent Query Answering using NLP Techniques</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9" name="Shape 6"/>
          <p:cNvSpPr/>
          <p:nvPr/>
        </p:nvSpPr>
        <p:spPr>
          <a:xfrm>
            <a:off x="717471" y="3535085"/>
            <a:ext cx="7709059" cy="1093113"/>
          </a:xfrm>
          <a:prstGeom prst="roundRect">
            <a:avLst>
              <a:gd name="adj" fmla="val 6892"/>
            </a:avLst>
          </a:prstGeom>
          <a:solidFill>
            <a:srgbClr val="FFFFFF">
              <a:alpha val="95000"/>
            </a:srgbClr>
          </a:solidFill>
          <a:ln w="22860">
            <a:solidFill>
              <a:srgbClr val="B2D4E5"/>
            </a:solidFill>
            <a:prstDash val="solid"/>
          </a:ln>
        </p:spPr>
      </p:sp>
      <p:sp>
        <p:nvSpPr>
          <p:cNvPr id="10" name="Shape 7"/>
          <p:cNvSpPr/>
          <p:nvPr/>
        </p:nvSpPr>
        <p:spPr>
          <a:xfrm>
            <a:off x="740331" y="3557945"/>
            <a:ext cx="717471" cy="1047393"/>
          </a:xfrm>
          <a:prstGeom prst="roundRect">
            <a:avLst>
              <a:gd name="adj" fmla="val 6677"/>
            </a:avLst>
          </a:prstGeom>
          <a:solidFill>
            <a:srgbClr val="CCEEFF"/>
          </a:solidFill>
          <a:ln/>
        </p:spPr>
      </p:sp>
      <p:sp>
        <p:nvSpPr>
          <p:cNvPr id="11" name="Text 8"/>
          <p:cNvSpPr/>
          <p:nvPr/>
        </p:nvSpPr>
        <p:spPr>
          <a:xfrm>
            <a:off x="960715" y="3913465"/>
            <a:ext cx="268962" cy="336233"/>
          </a:xfrm>
          <a:prstGeom prst="rect">
            <a:avLst/>
          </a:prstGeom>
          <a:noFill/>
          <a:ln/>
        </p:spPr>
        <p:txBody>
          <a:bodyPr wrap="none" lIns="0" tIns="0" rIns="0" bIns="0" rtlCol="0" anchor="t"/>
          <a:lstStyle/>
          <a:p>
            <a:pPr marL="0" indent="0" algn="l">
              <a:lnSpc>
                <a:spcPts val="2100"/>
              </a:lnSpc>
              <a:buNone/>
            </a:pPr>
            <a:r>
              <a:rPr lang="en-US" sz="2100" b="1" dirty="0">
                <a:solidFill>
                  <a:srgbClr val="272525"/>
                </a:solidFill>
                <a:latin typeface="Petrona Bold" pitchFamily="34" charset="0"/>
                <a:ea typeface="Petrona Bold" pitchFamily="34" charset="-122"/>
                <a:cs typeface="Petrona Bold" pitchFamily="34" charset="-120"/>
              </a:rPr>
              <a:t>2</a:t>
            </a:r>
            <a:endParaRPr lang="en-US" sz="2100" dirty="0"/>
          </a:p>
        </p:txBody>
      </p:sp>
      <p:sp>
        <p:nvSpPr>
          <p:cNvPr id="12" name="Text 9"/>
          <p:cNvSpPr/>
          <p:nvPr/>
        </p:nvSpPr>
        <p:spPr>
          <a:xfrm>
            <a:off x="1637109" y="3737253"/>
            <a:ext cx="2354223" cy="294203"/>
          </a:xfrm>
          <a:prstGeom prst="rect">
            <a:avLst/>
          </a:prstGeom>
          <a:noFill/>
          <a:ln/>
        </p:spPr>
        <p:txBody>
          <a:bodyPr wrap="none" lIns="0" tIns="0" rIns="0" bIns="0" rtlCol="0" anchor="t"/>
          <a:lstStyle/>
          <a:p>
            <a:pPr marL="0" indent="0" algn="l">
              <a:lnSpc>
                <a:spcPts val="2300"/>
              </a:lnSpc>
              <a:buNone/>
            </a:pPr>
            <a:r>
              <a:rPr lang="en-US" sz="2000" b="1" dirty="0">
                <a:solidFill>
                  <a:srgbClr val="272525"/>
                </a:solidFill>
                <a:latin typeface="Calibri" panose="020F0502020204030204" pitchFamily="34" charset="0"/>
                <a:ea typeface="Calibri" panose="020F0502020204030204" pitchFamily="34" charset="0"/>
                <a:cs typeface="Calibri" panose="020F0502020204030204" pitchFamily="34" charset="0"/>
              </a:rPr>
              <a:t>Core Focus</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13" name="Text 10"/>
          <p:cNvSpPr/>
          <p:nvPr/>
        </p:nvSpPr>
        <p:spPr>
          <a:xfrm>
            <a:off x="1637109" y="4138970"/>
            <a:ext cx="6766560" cy="287060"/>
          </a:xfrm>
          <a:prstGeom prst="rect">
            <a:avLst/>
          </a:prstGeom>
          <a:noFill/>
          <a:ln/>
        </p:spPr>
        <p:txBody>
          <a:bodyPr wrap="none" lIns="0" tIns="0" rIns="0" bIns="0" rtlCol="0" anchor="t"/>
          <a:lstStyle/>
          <a:p>
            <a:pPr marL="0" indent="0" algn="l">
              <a:lnSpc>
                <a:spcPts val="2250"/>
              </a:lnSpc>
              <a:buNone/>
            </a:pPr>
            <a:r>
              <a:rPr lang="en-US" dirty="0">
                <a:solidFill>
                  <a:srgbClr val="272525"/>
                </a:solidFill>
                <a:ea typeface="Inter" pitchFamily="34" charset="-122"/>
                <a:cs typeface="Inter" pitchFamily="34" charset="-120"/>
              </a:rPr>
              <a:t>End-to-End NLP Pipeline with Streamlit Deployment</a:t>
            </a:r>
            <a:endParaRPr lang="en-US" dirty="0"/>
          </a:p>
        </p:txBody>
      </p:sp>
      <p:sp>
        <p:nvSpPr>
          <p:cNvPr id="14" name="Text 11"/>
          <p:cNvSpPr/>
          <p:nvPr/>
        </p:nvSpPr>
        <p:spPr>
          <a:xfrm flipH="1">
            <a:off x="5105043" y="5076698"/>
            <a:ext cx="2825115" cy="417434"/>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Calibri" panose="020F0502020204030204" pitchFamily="34" charset="0"/>
                <a:ea typeface="Calibri" panose="020F0502020204030204" pitchFamily="34" charset="0"/>
                <a:cs typeface="Calibri" panose="020F0502020204030204" pitchFamily="34" charset="0"/>
              </a:rPr>
              <a:t>Presented by</a:t>
            </a:r>
            <a:endParaRPr lang="en-US" sz="2200" dirty="0">
              <a:latin typeface="Calibri" panose="020F0502020204030204" pitchFamily="34" charset="0"/>
              <a:ea typeface="Calibri" panose="020F0502020204030204" pitchFamily="34" charset="0"/>
              <a:cs typeface="Calibri" panose="020F0502020204030204" pitchFamily="34" charset="0"/>
            </a:endParaRPr>
          </a:p>
        </p:txBody>
      </p:sp>
      <p:sp>
        <p:nvSpPr>
          <p:cNvPr id="15" name="Text 12"/>
          <p:cNvSpPr/>
          <p:nvPr/>
        </p:nvSpPr>
        <p:spPr>
          <a:xfrm>
            <a:off x="6585763" y="5574624"/>
            <a:ext cx="3635812" cy="287060"/>
          </a:xfrm>
          <a:prstGeom prst="rect">
            <a:avLst/>
          </a:prstGeom>
          <a:noFill/>
          <a:ln/>
        </p:spPr>
        <p:txBody>
          <a:bodyPr wrap="none" lIns="0" tIns="0" rIns="0" bIns="0" rtlCol="0" anchor="t"/>
          <a:lstStyle/>
          <a:p>
            <a:pPr marL="0" indent="0" algn="l">
              <a:lnSpc>
                <a:spcPts val="2250"/>
              </a:lnSpc>
              <a:buNone/>
            </a:pPr>
            <a:r>
              <a:rPr lang="en-US" dirty="0">
                <a:solidFill>
                  <a:srgbClr val="272525"/>
                </a:solidFill>
                <a:ea typeface="Inter" pitchFamily="34" charset="-122"/>
                <a:cs typeface="Inter" pitchFamily="34" charset="-120"/>
              </a:rPr>
              <a:t>SaiTejaswi</a:t>
            </a:r>
            <a:endParaRPr lang="en-US" dirty="0"/>
          </a:p>
        </p:txBody>
      </p:sp>
      <p:sp>
        <p:nvSpPr>
          <p:cNvPr id="16" name="Text 13"/>
          <p:cNvSpPr/>
          <p:nvPr/>
        </p:nvSpPr>
        <p:spPr>
          <a:xfrm>
            <a:off x="6565821" y="5957055"/>
            <a:ext cx="3635812" cy="287060"/>
          </a:xfrm>
          <a:prstGeom prst="rect">
            <a:avLst/>
          </a:prstGeom>
          <a:noFill/>
          <a:ln/>
        </p:spPr>
        <p:txBody>
          <a:bodyPr wrap="none" lIns="0" tIns="0" rIns="0" bIns="0" rtlCol="0" anchor="t"/>
          <a:lstStyle/>
          <a:p>
            <a:pPr marL="0" indent="0" algn="l">
              <a:lnSpc>
                <a:spcPts val="2250"/>
              </a:lnSpc>
              <a:buNone/>
            </a:pPr>
            <a:r>
              <a:rPr lang="en-US" dirty="0">
                <a:solidFill>
                  <a:srgbClr val="272525"/>
                </a:solidFill>
                <a:ea typeface="Inter" pitchFamily="34" charset="-122"/>
                <a:cs typeface="Inter" pitchFamily="34" charset="-120"/>
              </a:rPr>
              <a:t>Jahnavi Lakshmi</a:t>
            </a:r>
            <a:endParaRPr lang="en-US" dirty="0"/>
          </a:p>
        </p:txBody>
      </p:sp>
      <p:sp>
        <p:nvSpPr>
          <p:cNvPr id="17" name="Text 14"/>
          <p:cNvSpPr/>
          <p:nvPr/>
        </p:nvSpPr>
        <p:spPr>
          <a:xfrm>
            <a:off x="6580765" y="6341746"/>
            <a:ext cx="3635812" cy="287060"/>
          </a:xfrm>
          <a:prstGeom prst="rect">
            <a:avLst/>
          </a:prstGeom>
          <a:noFill/>
          <a:ln/>
        </p:spPr>
        <p:txBody>
          <a:bodyPr wrap="none" lIns="0" tIns="0" rIns="0" bIns="0" rtlCol="0" anchor="t"/>
          <a:lstStyle/>
          <a:p>
            <a:pPr marL="0" indent="0" algn="l">
              <a:lnSpc>
                <a:spcPts val="2250"/>
              </a:lnSpc>
              <a:buNone/>
            </a:pPr>
            <a:r>
              <a:rPr lang="en-US" dirty="0">
                <a:solidFill>
                  <a:srgbClr val="272525"/>
                </a:solidFill>
                <a:ea typeface="Inter" panose="020B0604020202020204" charset="0"/>
                <a:cs typeface="Inter" pitchFamily="34" charset="-120"/>
              </a:rPr>
              <a:t>Poobesh Raj</a:t>
            </a:r>
            <a:endParaRPr lang="en-US" dirty="0">
              <a:ea typeface="Inter" panose="020B0604020202020204" charset="0"/>
            </a:endParaRPr>
          </a:p>
        </p:txBody>
      </p:sp>
      <p:sp>
        <p:nvSpPr>
          <p:cNvPr id="18" name="Text 15"/>
          <p:cNvSpPr/>
          <p:nvPr/>
        </p:nvSpPr>
        <p:spPr>
          <a:xfrm>
            <a:off x="6571324" y="6790431"/>
            <a:ext cx="3635812" cy="287060"/>
          </a:xfrm>
          <a:prstGeom prst="rect">
            <a:avLst/>
          </a:prstGeom>
          <a:noFill/>
          <a:ln/>
        </p:spPr>
        <p:txBody>
          <a:bodyPr wrap="none" lIns="0" tIns="0" rIns="0" bIns="0" rtlCol="0" anchor="t"/>
          <a:lstStyle/>
          <a:p>
            <a:pPr marL="0" indent="0" algn="l">
              <a:lnSpc>
                <a:spcPts val="2250"/>
              </a:lnSpc>
              <a:buNone/>
            </a:pPr>
            <a:r>
              <a:rPr lang="en-US" dirty="0">
                <a:solidFill>
                  <a:srgbClr val="272525"/>
                </a:solidFill>
                <a:ea typeface="Inter" pitchFamily="34" charset="-122"/>
                <a:cs typeface="Inter" pitchFamily="34" charset="-120"/>
              </a:rPr>
              <a:t>Shivam Kanse</a:t>
            </a:r>
            <a:endParaRPr lang="en-US" dirty="0"/>
          </a:p>
        </p:txBody>
      </p:sp>
      <p:sp>
        <p:nvSpPr>
          <p:cNvPr id="19" name="Text 16"/>
          <p:cNvSpPr/>
          <p:nvPr/>
        </p:nvSpPr>
        <p:spPr>
          <a:xfrm>
            <a:off x="4798338" y="5009198"/>
            <a:ext cx="2825115" cy="353139"/>
          </a:xfrm>
          <a:prstGeom prst="rect">
            <a:avLst/>
          </a:prstGeom>
          <a:noFill/>
          <a:ln/>
        </p:spPr>
        <p:txBody>
          <a:bodyPr wrap="none" lIns="0" tIns="0" rIns="0" bIns="0" rtlCol="0" anchor="t"/>
          <a:lstStyle/>
          <a:p>
            <a:pPr marL="0" indent="0" algn="l">
              <a:lnSpc>
                <a:spcPts val="2750"/>
              </a:lnSpc>
              <a:buNone/>
            </a:pPr>
            <a:endParaRPr lang="en-US" sz="2200" dirty="0"/>
          </a:p>
        </p:txBody>
      </p:sp>
      <p:sp>
        <p:nvSpPr>
          <p:cNvPr id="20" name="Text 17"/>
          <p:cNvSpPr/>
          <p:nvPr/>
        </p:nvSpPr>
        <p:spPr>
          <a:xfrm>
            <a:off x="4798338" y="5541645"/>
            <a:ext cx="3635812" cy="287060"/>
          </a:xfrm>
          <a:prstGeom prst="rect">
            <a:avLst/>
          </a:prstGeom>
          <a:noFill/>
          <a:ln/>
        </p:spPr>
        <p:txBody>
          <a:bodyPr wrap="none" lIns="0" tIns="0" rIns="0" bIns="0" rtlCol="0" anchor="t"/>
          <a:lstStyle/>
          <a:p>
            <a:pPr marL="0" indent="0" algn="l">
              <a:lnSpc>
                <a:spcPts val="2250"/>
              </a:lnSpc>
              <a:buNone/>
            </a:pPr>
            <a:endParaRPr lang="en-US" sz="1400" dirty="0"/>
          </a:p>
        </p:txBody>
      </p:sp>
      <p:sp>
        <p:nvSpPr>
          <p:cNvPr id="21" name="Text 18"/>
          <p:cNvSpPr/>
          <p:nvPr/>
        </p:nvSpPr>
        <p:spPr>
          <a:xfrm>
            <a:off x="4798338" y="5990034"/>
            <a:ext cx="3635812" cy="287060"/>
          </a:xfrm>
          <a:prstGeom prst="rect">
            <a:avLst/>
          </a:prstGeom>
          <a:noFill/>
          <a:ln/>
        </p:spPr>
        <p:txBody>
          <a:bodyPr wrap="none" lIns="0" tIns="0" rIns="0" bIns="0" rtlCol="0" anchor="t"/>
          <a:lstStyle/>
          <a:p>
            <a:pPr marL="0" indent="0" algn="l">
              <a:lnSpc>
                <a:spcPts val="2250"/>
              </a:lnSpc>
              <a:buNone/>
            </a:pPr>
            <a:endParaRPr lang="en-US" sz="1400" dirty="0"/>
          </a:p>
        </p:txBody>
      </p:sp>
      <p:sp>
        <p:nvSpPr>
          <p:cNvPr id="22" name="Rectangle 21">
            <a:extLst>
              <a:ext uri="{FF2B5EF4-FFF2-40B4-BE49-F238E27FC236}">
                <a16:creationId xmlns:a16="http://schemas.microsoft.com/office/drawing/2014/main" id="{47D3E091-2616-18B3-20B0-0DD66D4FD7D0}"/>
              </a:ext>
            </a:extLst>
          </p:cNvPr>
          <p:cNvSpPr/>
          <p:nvPr/>
        </p:nvSpPr>
        <p:spPr>
          <a:xfrm>
            <a:off x="0" y="7727795"/>
            <a:ext cx="14630400" cy="5018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90669" y="525066"/>
            <a:ext cx="8801338" cy="484584"/>
          </a:xfrm>
          <a:prstGeom prst="rect">
            <a:avLst/>
          </a:prstGeom>
          <a:noFill/>
          <a:ln/>
        </p:spPr>
        <p:txBody>
          <a:bodyPr wrap="none" lIns="0" tIns="0" rIns="0" bIns="0" rtlCol="0" anchor="t"/>
          <a:lstStyle/>
          <a:p>
            <a:pPr marL="0" indent="0" algn="l">
              <a:lnSpc>
                <a:spcPts val="3800"/>
              </a:lnSpc>
              <a:buNone/>
            </a:pPr>
            <a:r>
              <a:rPr lang="en-US" sz="3400" b="1" dirty="0">
                <a:solidFill>
                  <a:srgbClr val="000000"/>
                </a:solidFill>
                <a:ea typeface="Petrona Bold" pitchFamily="34" charset="-122"/>
                <a:cs typeface="Petrona Bold" pitchFamily="34" charset="-120"/>
              </a:rPr>
              <a:t>Project Overview: The NLP-to-Knowledge Pipeline</a:t>
            </a:r>
            <a:endParaRPr lang="en-US" sz="3400" dirty="0"/>
          </a:p>
        </p:txBody>
      </p:sp>
      <p:sp>
        <p:nvSpPr>
          <p:cNvPr id="3" name="Text 1"/>
          <p:cNvSpPr/>
          <p:nvPr/>
        </p:nvSpPr>
        <p:spPr>
          <a:xfrm>
            <a:off x="590669" y="1304925"/>
            <a:ext cx="13449062" cy="472440"/>
          </a:xfrm>
          <a:prstGeom prst="rect">
            <a:avLst/>
          </a:prstGeom>
          <a:noFill/>
          <a:ln/>
        </p:spPr>
        <p:txBody>
          <a:bodyPr wrap="square" lIns="0" tIns="0" rIns="0" bIns="0" rtlCol="0" anchor="t"/>
          <a:lstStyle/>
          <a:p>
            <a:pPr marL="0" indent="0" algn="l">
              <a:buNone/>
            </a:pPr>
            <a:r>
              <a:rPr lang="en-US" dirty="0">
                <a:solidFill>
                  <a:srgbClr val="272525"/>
                </a:solidFill>
                <a:latin typeface="Calibri" panose="020F0502020204030204" pitchFamily="34" charset="0"/>
                <a:ea typeface="Calibri" panose="020F0502020204030204" pitchFamily="34" charset="0"/>
                <a:cs typeface="Calibri" panose="020F0502020204030204" pitchFamily="34" charset="0"/>
              </a:rPr>
              <a:t>Our primary motivation is to effectively transform vast amounts of unstructured textual data into structured, semantically rich knowledge. This process enables advanced query answering and domain linking, making information retrieval precise and contextual.</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4" name="Image 0" descr="preencoded.png"/>
          <p:cNvPicPr>
            <a:picLocks noChangeAspect="1"/>
          </p:cNvPicPr>
          <p:nvPr/>
        </p:nvPicPr>
        <p:blipFill>
          <a:blip r:embed="rId3"/>
          <a:stretch>
            <a:fillRect/>
          </a:stretch>
        </p:blipFill>
        <p:spPr>
          <a:xfrm>
            <a:off x="3398044" y="1943457"/>
            <a:ext cx="1109543" cy="862370"/>
          </a:xfrm>
          <a:prstGeom prst="rect">
            <a:avLst/>
          </a:prstGeom>
        </p:spPr>
      </p:pic>
      <p:pic>
        <p:nvPicPr>
          <p:cNvPr id="5" name="Image 1" descr="preencoded.png"/>
          <p:cNvPicPr>
            <a:picLocks noChangeAspect="1"/>
          </p:cNvPicPr>
          <p:nvPr/>
        </p:nvPicPr>
        <p:blipFill>
          <a:blip r:embed="rId4"/>
          <a:stretch>
            <a:fillRect/>
          </a:stretch>
        </p:blipFill>
        <p:spPr>
          <a:xfrm>
            <a:off x="3848933" y="2351961"/>
            <a:ext cx="207645" cy="259556"/>
          </a:xfrm>
          <a:prstGeom prst="rect">
            <a:avLst/>
          </a:prstGeom>
        </p:spPr>
      </p:pic>
      <p:sp>
        <p:nvSpPr>
          <p:cNvPr id="6" name="Text 2"/>
          <p:cNvSpPr/>
          <p:nvPr/>
        </p:nvSpPr>
        <p:spPr>
          <a:xfrm>
            <a:off x="4655225" y="2091095"/>
            <a:ext cx="1938337" cy="242292"/>
          </a:xfrm>
          <a:prstGeom prst="rect">
            <a:avLst/>
          </a:prstGeom>
          <a:noFill/>
          <a:ln/>
        </p:spPr>
        <p:txBody>
          <a:bodyPr wrap="none" lIns="0" tIns="0" rIns="0" bIns="0" rtlCol="0" anchor="t"/>
          <a:lstStyle/>
          <a:p>
            <a:pPr marL="0" indent="0" algn="l">
              <a:lnSpc>
                <a:spcPts val="1900"/>
              </a:lnSpc>
              <a:buNone/>
            </a:pPr>
            <a:r>
              <a:rPr lang="en-US" b="1" dirty="0">
                <a:solidFill>
                  <a:srgbClr val="272525"/>
                </a:solidFill>
                <a:ea typeface="Petrona Bold" pitchFamily="34" charset="-122"/>
                <a:cs typeface="Petrona Bold" pitchFamily="34" charset="-120"/>
              </a:rPr>
              <a:t>Data Collection</a:t>
            </a:r>
            <a:endParaRPr lang="en-US" dirty="0"/>
          </a:p>
        </p:txBody>
      </p:sp>
      <p:sp>
        <p:nvSpPr>
          <p:cNvPr id="7" name="Text 3"/>
          <p:cNvSpPr/>
          <p:nvPr/>
        </p:nvSpPr>
        <p:spPr>
          <a:xfrm>
            <a:off x="4655225" y="2421969"/>
            <a:ext cx="1984177" cy="236220"/>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Curating factual text corpus.</a:t>
            </a:r>
            <a:endParaRPr lang="en-US" sz="1150" dirty="0"/>
          </a:p>
        </p:txBody>
      </p:sp>
      <p:sp>
        <p:nvSpPr>
          <p:cNvPr id="8" name="Shape 4"/>
          <p:cNvSpPr/>
          <p:nvPr/>
        </p:nvSpPr>
        <p:spPr>
          <a:xfrm>
            <a:off x="4544497" y="2820472"/>
            <a:ext cx="9458325" cy="7620"/>
          </a:xfrm>
          <a:prstGeom prst="roundRect">
            <a:avLst>
              <a:gd name="adj" fmla="val 814020"/>
            </a:avLst>
          </a:prstGeom>
          <a:solidFill>
            <a:srgbClr val="B2D4E5"/>
          </a:solidFill>
          <a:ln/>
        </p:spPr>
      </p:sp>
      <p:pic>
        <p:nvPicPr>
          <p:cNvPr id="9" name="Image 2" descr="preencoded.png"/>
          <p:cNvPicPr>
            <a:picLocks noChangeAspect="1"/>
          </p:cNvPicPr>
          <p:nvPr/>
        </p:nvPicPr>
        <p:blipFill>
          <a:blip r:embed="rId5"/>
          <a:stretch>
            <a:fillRect/>
          </a:stretch>
        </p:blipFill>
        <p:spPr>
          <a:xfrm>
            <a:off x="2843332" y="2842736"/>
            <a:ext cx="2219087" cy="862370"/>
          </a:xfrm>
          <a:prstGeom prst="rect">
            <a:avLst/>
          </a:prstGeom>
        </p:spPr>
      </p:pic>
      <p:pic>
        <p:nvPicPr>
          <p:cNvPr id="10" name="Image 3" descr="preencoded.png"/>
          <p:cNvPicPr>
            <a:picLocks noChangeAspect="1"/>
          </p:cNvPicPr>
          <p:nvPr/>
        </p:nvPicPr>
        <p:blipFill>
          <a:blip r:embed="rId6"/>
          <a:stretch>
            <a:fillRect/>
          </a:stretch>
        </p:blipFill>
        <p:spPr>
          <a:xfrm>
            <a:off x="3848933" y="3144083"/>
            <a:ext cx="207645" cy="259556"/>
          </a:xfrm>
          <a:prstGeom prst="rect">
            <a:avLst/>
          </a:prstGeom>
        </p:spPr>
      </p:pic>
      <p:sp>
        <p:nvSpPr>
          <p:cNvPr id="11" name="Text 5"/>
          <p:cNvSpPr/>
          <p:nvPr/>
        </p:nvSpPr>
        <p:spPr>
          <a:xfrm>
            <a:off x="5210056" y="2990374"/>
            <a:ext cx="1938337" cy="242292"/>
          </a:xfrm>
          <a:prstGeom prst="rect">
            <a:avLst/>
          </a:prstGeom>
          <a:noFill/>
          <a:ln/>
        </p:spPr>
        <p:txBody>
          <a:bodyPr wrap="none" lIns="0" tIns="0" rIns="0" bIns="0" rtlCol="0" anchor="t"/>
          <a:lstStyle/>
          <a:p>
            <a:pPr marL="0" indent="0" algn="l">
              <a:lnSpc>
                <a:spcPts val="1900"/>
              </a:lnSpc>
              <a:buNone/>
            </a:pPr>
            <a:r>
              <a:rPr lang="en-US" b="1" dirty="0">
                <a:solidFill>
                  <a:srgbClr val="272525"/>
                </a:solidFill>
                <a:ea typeface="Petrona Bold"/>
                <a:cs typeface="Petrona Bold" pitchFamily="34" charset="-120"/>
              </a:rPr>
              <a:t>Preprocessing</a:t>
            </a:r>
            <a:endParaRPr lang="en-US" dirty="0">
              <a:ea typeface="Petrona Bold"/>
            </a:endParaRPr>
          </a:p>
        </p:txBody>
      </p:sp>
      <p:sp>
        <p:nvSpPr>
          <p:cNvPr id="12" name="Text 6"/>
          <p:cNvSpPr/>
          <p:nvPr/>
        </p:nvSpPr>
        <p:spPr>
          <a:xfrm>
            <a:off x="5210056" y="3321248"/>
            <a:ext cx="2160032" cy="236220"/>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Text cleaning and tokenisation.</a:t>
            </a:r>
            <a:endParaRPr lang="en-US" sz="1150" dirty="0"/>
          </a:p>
        </p:txBody>
      </p:sp>
      <p:sp>
        <p:nvSpPr>
          <p:cNvPr id="13" name="Shape 7"/>
          <p:cNvSpPr/>
          <p:nvPr/>
        </p:nvSpPr>
        <p:spPr>
          <a:xfrm>
            <a:off x="5099328" y="3719751"/>
            <a:ext cx="8903494" cy="7620"/>
          </a:xfrm>
          <a:prstGeom prst="roundRect">
            <a:avLst>
              <a:gd name="adj" fmla="val 814020"/>
            </a:avLst>
          </a:prstGeom>
          <a:solidFill>
            <a:srgbClr val="B2D4E5"/>
          </a:solidFill>
          <a:ln/>
        </p:spPr>
      </p:sp>
      <p:pic>
        <p:nvPicPr>
          <p:cNvPr id="14" name="Image 4" descr="preencoded.png"/>
          <p:cNvPicPr>
            <a:picLocks noChangeAspect="1"/>
          </p:cNvPicPr>
          <p:nvPr/>
        </p:nvPicPr>
        <p:blipFill>
          <a:blip r:embed="rId7"/>
          <a:stretch>
            <a:fillRect/>
          </a:stretch>
        </p:blipFill>
        <p:spPr>
          <a:xfrm>
            <a:off x="2288500" y="3742015"/>
            <a:ext cx="3328630" cy="862370"/>
          </a:xfrm>
          <a:prstGeom prst="rect">
            <a:avLst/>
          </a:prstGeom>
        </p:spPr>
      </p:pic>
      <p:pic>
        <p:nvPicPr>
          <p:cNvPr id="15" name="Image 5" descr="preencoded.png"/>
          <p:cNvPicPr>
            <a:picLocks noChangeAspect="1"/>
          </p:cNvPicPr>
          <p:nvPr/>
        </p:nvPicPr>
        <p:blipFill>
          <a:blip r:embed="rId8"/>
          <a:stretch>
            <a:fillRect/>
          </a:stretch>
        </p:blipFill>
        <p:spPr>
          <a:xfrm>
            <a:off x="3848933" y="4043363"/>
            <a:ext cx="207645" cy="259556"/>
          </a:xfrm>
          <a:prstGeom prst="rect">
            <a:avLst/>
          </a:prstGeom>
        </p:spPr>
      </p:pic>
      <p:sp>
        <p:nvSpPr>
          <p:cNvPr id="16" name="Text 8"/>
          <p:cNvSpPr/>
          <p:nvPr/>
        </p:nvSpPr>
        <p:spPr>
          <a:xfrm>
            <a:off x="5764768" y="3889653"/>
            <a:ext cx="1938337" cy="242292"/>
          </a:xfrm>
          <a:prstGeom prst="rect">
            <a:avLst/>
          </a:prstGeom>
          <a:noFill/>
          <a:ln/>
        </p:spPr>
        <p:txBody>
          <a:bodyPr wrap="none" lIns="0" tIns="0" rIns="0" bIns="0" rtlCol="0" anchor="t"/>
          <a:lstStyle/>
          <a:p>
            <a:pPr marL="0" indent="0" algn="l">
              <a:lnSpc>
                <a:spcPts val="1900"/>
              </a:lnSpc>
              <a:buNone/>
            </a:pPr>
            <a:r>
              <a:rPr lang="en-US" b="1" dirty="0">
                <a:solidFill>
                  <a:srgbClr val="272525"/>
                </a:solidFill>
                <a:ea typeface="Petrona Bold" pitchFamily="34" charset="-122"/>
                <a:cs typeface="Petrona Bold" pitchFamily="34" charset="-120"/>
              </a:rPr>
              <a:t>NER &amp; RE</a:t>
            </a:r>
            <a:endParaRPr lang="en-US" dirty="0"/>
          </a:p>
        </p:txBody>
      </p:sp>
      <p:sp>
        <p:nvSpPr>
          <p:cNvPr id="17" name="Text 9"/>
          <p:cNvSpPr/>
          <p:nvPr/>
        </p:nvSpPr>
        <p:spPr>
          <a:xfrm>
            <a:off x="5764768" y="4220528"/>
            <a:ext cx="2997041" cy="236220"/>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Extraction of entities and relations (triples).</a:t>
            </a:r>
            <a:endParaRPr lang="en-US" sz="1150" dirty="0"/>
          </a:p>
        </p:txBody>
      </p:sp>
      <p:sp>
        <p:nvSpPr>
          <p:cNvPr id="18" name="Shape 10"/>
          <p:cNvSpPr/>
          <p:nvPr/>
        </p:nvSpPr>
        <p:spPr>
          <a:xfrm>
            <a:off x="5654040" y="4619030"/>
            <a:ext cx="8348782" cy="7620"/>
          </a:xfrm>
          <a:prstGeom prst="roundRect">
            <a:avLst>
              <a:gd name="adj" fmla="val 814020"/>
            </a:avLst>
          </a:prstGeom>
          <a:solidFill>
            <a:srgbClr val="B2D4E5"/>
          </a:solidFill>
          <a:ln/>
        </p:spPr>
      </p:sp>
      <p:pic>
        <p:nvPicPr>
          <p:cNvPr id="19" name="Image 6" descr="preencoded.png"/>
          <p:cNvPicPr>
            <a:picLocks noChangeAspect="1"/>
          </p:cNvPicPr>
          <p:nvPr/>
        </p:nvPicPr>
        <p:blipFill>
          <a:blip r:embed="rId9"/>
          <a:stretch>
            <a:fillRect/>
          </a:stretch>
        </p:blipFill>
        <p:spPr>
          <a:xfrm>
            <a:off x="1733788" y="4641294"/>
            <a:ext cx="4438174" cy="862370"/>
          </a:xfrm>
          <a:prstGeom prst="rect">
            <a:avLst/>
          </a:prstGeom>
        </p:spPr>
      </p:pic>
      <p:pic>
        <p:nvPicPr>
          <p:cNvPr id="20" name="Image 7" descr="preencoded.png"/>
          <p:cNvPicPr>
            <a:picLocks noChangeAspect="1"/>
          </p:cNvPicPr>
          <p:nvPr/>
        </p:nvPicPr>
        <p:blipFill>
          <a:blip r:embed="rId10"/>
          <a:stretch>
            <a:fillRect/>
          </a:stretch>
        </p:blipFill>
        <p:spPr>
          <a:xfrm>
            <a:off x="3848933" y="4942642"/>
            <a:ext cx="207645" cy="259556"/>
          </a:xfrm>
          <a:prstGeom prst="rect">
            <a:avLst/>
          </a:prstGeom>
        </p:spPr>
      </p:pic>
      <p:sp>
        <p:nvSpPr>
          <p:cNvPr id="21" name="Text 11"/>
          <p:cNvSpPr/>
          <p:nvPr/>
        </p:nvSpPr>
        <p:spPr>
          <a:xfrm>
            <a:off x="6319599" y="4788932"/>
            <a:ext cx="1938337" cy="242292"/>
          </a:xfrm>
          <a:prstGeom prst="rect">
            <a:avLst/>
          </a:prstGeom>
          <a:noFill/>
          <a:ln/>
        </p:spPr>
        <p:txBody>
          <a:bodyPr wrap="none" lIns="0" tIns="0" rIns="0" bIns="0" rtlCol="0" anchor="t"/>
          <a:lstStyle/>
          <a:p>
            <a:pPr marL="0" indent="0" algn="l">
              <a:lnSpc>
                <a:spcPts val="1900"/>
              </a:lnSpc>
              <a:buNone/>
            </a:pPr>
            <a:r>
              <a:rPr lang="en-US" b="1" dirty="0">
                <a:solidFill>
                  <a:srgbClr val="272525"/>
                </a:solidFill>
                <a:ea typeface="Petrona Bold" pitchFamily="34" charset="-122"/>
                <a:cs typeface="Petrona Bold" pitchFamily="34" charset="-120"/>
              </a:rPr>
              <a:t>Semantic Graph</a:t>
            </a:r>
            <a:endParaRPr lang="en-US" dirty="0"/>
          </a:p>
        </p:txBody>
      </p:sp>
      <p:sp>
        <p:nvSpPr>
          <p:cNvPr id="22" name="Text 12"/>
          <p:cNvSpPr/>
          <p:nvPr/>
        </p:nvSpPr>
        <p:spPr>
          <a:xfrm>
            <a:off x="6319599" y="5119807"/>
            <a:ext cx="2095262" cy="236220"/>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Construction using NetworkX.</a:t>
            </a:r>
            <a:endParaRPr lang="en-US" sz="1150" dirty="0"/>
          </a:p>
        </p:txBody>
      </p:sp>
      <p:sp>
        <p:nvSpPr>
          <p:cNvPr id="23" name="Shape 13"/>
          <p:cNvSpPr/>
          <p:nvPr/>
        </p:nvSpPr>
        <p:spPr>
          <a:xfrm>
            <a:off x="6208871" y="5518309"/>
            <a:ext cx="7793950" cy="7620"/>
          </a:xfrm>
          <a:prstGeom prst="roundRect">
            <a:avLst>
              <a:gd name="adj" fmla="val 814020"/>
            </a:avLst>
          </a:prstGeom>
          <a:solidFill>
            <a:srgbClr val="B2D4E5"/>
          </a:solidFill>
          <a:ln/>
        </p:spPr>
      </p:sp>
      <p:pic>
        <p:nvPicPr>
          <p:cNvPr id="24" name="Image 8" descr="preencoded.png"/>
          <p:cNvPicPr>
            <a:picLocks noChangeAspect="1"/>
          </p:cNvPicPr>
          <p:nvPr/>
        </p:nvPicPr>
        <p:blipFill>
          <a:blip r:embed="rId11"/>
          <a:stretch>
            <a:fillRect/>
          </a:stretch>
        </p:blipFill>
        <p:spPr>
          <a:xfrm>
            <a:off x="1178957" y="5540573"/>
            <a:ext cx="5547717" cy="862370"/>
          </a:xfrm>
          <a:prstGeom prst="rect">
            <a:avLst/>
          </a:prstGeom>
        </p:spPr>
      </p:pic>
      <p:pic>
        <p:nvPicPr>
          <p:cNvPr id="25" name="Image 9" descr="preencoded.png"/>
          <p:cNvPicPr>
            <a:picLocks noChangeAspect="1"/>
          </p:cNvPicPr>
          <p:nvPr/>
        </p:nvPicPr>
        <p:blipFill>
          <a:blip r:embed="rId12"/>
          <a:stretch>
            <a:fillRect/>
          </a:stretch>
        </p:blipFill>
        <p:spPr>
          <a:xfrm>
            <a:off x="3848933" y="5841921"/>
            <a:ext cx="207645" cy="259556"/>
          </a:xfrm>
          <a:prstGeom prst="rect">
            <a:avLst/>
          </a:prstGeom>
        </p:spPr>
      </p:pic>
      <p:sp>
        <p:nvSpPr>
          <p:cNvPr id="26" name="Text 14"/>
          <p:cNvSpPr/>
          <p:nvPr/>
        </p:nvSpPr>
        <p:spPr>
          <a:xfrm>
            <a:off x="6874312" y="5688211"/>
            <a:ext cx="1938337" cy="242292"/>
          </a:xfrm>
          <a:prstGeom prst="rect">
            <a:avLst/>
          </a:prstGeom>
          <a:noFill/>
          <a:ln/>
        </p:spPr>
        <p:txBody>
          <a:bodyPr wrap="none" lIns="0" tIns="0" rIns="0" bIns="0" rtlCol="0" anchor="t"/>
          <a:lstStyle/>
          <a:p>
            <a:pPr marL="0" indent="0" algn="l">
              <a:lnSpc>
                <a:spcPts val="1900"/>
              </a:lnSpc>
              <a:buNone/>
            </a:pPr>
            <a:r>
              <a:rPr lang="en-US" b="1" dirty="0">
                <a:solidFill>
                  <a:srgbClr val="272525"/>
                </a:solidFill>
                <a:ea typeface="Petrona Bold" pitchFamily="34" charset="-122"/>
                <a:cs typeface="Petrona Bold" pitchFamily="34" charset="-120"/>
              </a:rPr>
              <a:t>Intelligent Query</a:t>
            </a:r>
            <a:endParaRPr lang="en-US" dirty="0"/>
          </a:p>
        </p:txBody>
      </p:sp>
      <p:sp>
        <p:nvSpPr>
          <p:cNvPr id="27" name="Text 15"/>
          <p:cNvSpPr/>
          <p:nvPr/>
        </p:nvSpPr>
        <p:spPr>
          <a:xfrm>
            <a:off x="6874312" y="6019086"/>
            <a:ext cx="2319099" cy="236220"/>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Semantic search implementation.</a:t>
            </a:r>
            <a:endParaRPr lang="en-US" sz="1150" dirty="0"/>
          </a:p>
        </p:txBody>
      </p:sp>
      <p:sp>
        <p:nvSpPr>
          <p:cNvPr id="28" name="Shape 16"/>
          <p:cNvSpPr/>
          <p:nvPr/>
        </p:nvSpPr>
        <p:spPr>
          <a:xfrm>
            <a:off x="6763583" y="6417588"/>
            <a:ext cx="7239238" cy="7620"/>
          </a:xfrm>
          <a:prstGeom prst="roundRect">
            <a:avLst>
              <a:gd name="adj" fmla="val 814020"/>
            </a:avLst>
          </a:prstGeom>
          <a:solidFill>
            <a:srgbClr val="B2D4E5"/>
          </a:solidFill>
          <a:ln/>
        </p:spPr>
      </p:sp>
      <p:pic>
        <p:nvPicPr>
          <p:cNvPr id="29" name="Image 10" descr="preencoded.png"/>
          <p:cNvPicPr>
            <a:picLocks noChangeAspect="1"/>
          </p:cNvPicPr>
          <p:nvPr/>
        </p:nvPicPr>
        <p:blipFill>
          <a:blip r:embed="rId13"/>
          <a:stretch>
            <a:fillRect/>
          </a:stretch>
        </p:blipFill>
        <p:spPr>
          <a:xfrm>
            <a:off x="624245" y="6439852"/>
            <a:ext cx="6657261" cy="862370"/>
          </a:xfrm>
          <a:prstGeom prst="rect">
            <a:avLst/>
          </a:prstGeom>
        </p:spPr>
      </p:pic>
      <p:pic>
        <p:nvPicPr>
          <p:cNvPr id="30" name="Image 11" descr="preencoded.png"/>
          <p:cNvPicPr>
            <a:picLocks noChangeAspect="1"/>
          </p:cNvPicPr>
          <p:nvPr/>
        </p:nvPicPr>
        <p:blipFill>
          <a:blip r:embed="rId14"/>
          <a:stretch>
            <a:fillRect/>
          </a:stretch>
        </p:blipFill>
        <p:spPr>
          <a:xfrm>
            <a:off x="3848933" y="6741200"/>
            <a:ext cx="207645" cy="259556"/>
          </a:xfrm>
          <a:prstGeom prst="rect">
            <a:avLst/>
          </a:prstGeom>
        </p:spPr>
      </p:pic>
      <p:sp>
        <p:nvSpPr>
          <p:cNvPr id="31" name="Text 17"/>
          <p:cNvSpPr/>
          <p:nvPr/>
        </p:nvSpPr>
        <p:spPr>
          <a:xfrm>
            <a:off x="7429143" y="6587490"/>
            <a:ext cx="1938337" cy="242292"/>
          </a:xfrm>
          <a:prstGeom prst="rect">
            <a:avLst/>
          </a:prstGeom>
          <a:noFill/>
          <a:ln/>
        </p:spPr>
        <p:txBody>
          <a:bodyPr wrap="none" lIns="0" tIns="0" rIns="0" bIns="0" rtlCol="0" anchor="t"/>
          <a:lstStyle/>
          <a:p>
            <a:pPr marL="0" indent="0" algn="l">
              <a:lnSpc>
                <a:spcPts val="1900"/>
              </a:lnSpc>
              <a:buNone/>
            </a:pPr>
            <a:r>
              <a:rPr lang="en-US" b="1" dirty="0">
                <a:solidFill>
                  <a:srgbClr val="272525"/>
                </a:solidFill>
                <a:latin typeface="Calibri" panose="020F0502020204030204" pitchFamily="34" charset="0"/>
                <a:ea typeface="Calibri" panose="020F0502020204030204" pitchFamily="34" charset="0"/>
                <a:cs typeface="Calibri" panose="020F0502020204030204" pitchFamily="34" charset="0"/>
              </a:rPr>
              <a:t>Deployment</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32" name="Text 18"/>
          <p:cNvSpPr/>
          <p:nvPr/>
        </p:nvSpPr>
        <p:spPr>
          <a:xfrm>
            <a:off x="7429143" y="6918365"/>
            <a:ext cx="2237899" cy="236220"/>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Interactive Streamlit application.</a:t>
            </a:r>
            <a:endParaRPr lang="en-US" sz="1150" dirty="0"/>
          </a:p>
        </p:txBody>
      </p:sp>
      <p:sp>
        <p:nvSpPr>
          <p:cNvPr id="33" name="Text 19"/>
          <p:cNvSpPr/>
          <p:nvPr/>
        </p:nvSpPr>
        <p:spPr>
          <a:xfrm>
            <a:off x="590669" y="7468314"/>
            <a:ext cx="13449062" cy="236220"/>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a:t>
            </a:r>
            <a:endParaRPr lang="en-US" sz="1150" dirty="0"/>
          </a:p>
        </p:txBody>
      </p:sp>
      <p:sp>
        <p:nvSpPr>
          <p:cNvPr id="34" name="Rectangle 33">
            <a:extLst>
              <a:ext uri="{FF2B5EF4-FFF2-40B4-BE49-F238E27FC236}">
                <a16:creationId xmlns:a16="http://schemas.microsoft.com/office/drawing/2014/main" id="{CCA57A12-5834-992F-E4EF-BCC2820EE0B2}"/>
              </a:ext>
            </a:extLst>
          </p:cNvPr>
          <p:cNvSpPr/>
          <p:nvPr/>
        </p:nvSpPr>
        <p:spPr>
          <a:xfrm>
            <a:off x="0" y="7704534"/>
            <a:ext cx="14630400" cy="5250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13029" y="588110"/>
            <a:ext cx="2767488" cy="45897"/>
          </a:xfrm>
          <a:prstGeom prst="rect">
            <a:avLst/>
          </a:prstGeom>
          <a:noFill/>
          <a:ln/>
        </p:spPr>
        <p:txBody>
          <a:bodyPr wrap="none" lIns="0" tIns="0" rIns="0" bIns="0" rtlCol="0" anchor="t"/>
          <a:lstStyle/>
          <a:p>
            <a:pPr marL="0" indent="0" algn="l">
              <a:lnSpc>
                <a:spcPts val="2700"/>
              </a:lnSpc>
              <a:buNone/>
            </a:pPr>
            <a:r>
              <a:rPr lang="en-US" sz="3800" b="1" dirty="0">
                <a:solidFill>
                  <a:srgbClr val="000000"/>
                </a:solidFill>
                <a:ea typeface="Petrona Bold" pitchFamily="34" charset="-122"/>
                <a:cs typeface="Petrona Bold" pitchFamily="34" charset="-120"/>
              </a:rPr>
              <a:t>Data Collection</a:t>
            </a:r>
            <a:endParaRPr lang="en-US" sz="3800" dirty="0"/>
          </a:p>
        </p:txBody>
      </p:sp>
      <p:sp>
        <p:nvSpPr>
          <p:cNvPr id="3" name="Text 1"/>
          <p:cNvSpPr/>
          <p:nvPr/>
        </p:nvSpPr>
        <p:spPr>
          <a:xfrm>
            <a:off x="533281" y="1064300"/>
            <a:ext cx="13832026" cy="752891"/>
          </a:xfrm>
          <a:prstGeom prst="rect">
            <a:avLst/>
          </a:prstGeom>
          <a:noFill/>
          <a:ln/>
        </p:spPr>
        <p:txBody>
          <a:bodyPr wrap="none" lIns="0" tIns="0" rIns="0" bIns="0" rtlCol="0" anchor="t"/>
          <a:lstStyle/>
          <a:p>
            <a:pPr marL="0" indent="0" algn="just">
              <a:buNone/>
            </a:pPr>
            <a:r>
              <a:rPr lang="en-US" dirty="0">
                <a:solidFill>
                  <a:srgbClr val="272525"/>
                </a:solidFill>
                <a:ea typeface="Inter" pitchFamily="34" charset="-122"/>
                <a:cs typeface="Inter" pitchFamily="34" charset="-120"/>
              </a:rPr>
              <a:t>The foundation of our knowledge graph is a carefully curated dataset, ensuring diversity, factual correctness, and </a:t>
            </a:r>
          </a:p>
          <a:p>
            <a:pPr marL="0" indent="0" algn="just">
              <a:buNone/>
            </a:pPr>
            <a:r>
              <a:rPr lang="en-US" dirty="0">
                <a:solidFill>
                  <a:srgbClr val="272525"/>
                </a:solidFill>
                <a:ea typeface="Inter" pitchFamily="34" charset="-122"/>
                <a:cs typeface="Inter" pitchFamily="34" charset="-120"/>
              </a:rPr>
              <a:t>appropriate structure for automated extraction.</a:t>
            </a:r>
            <a:endParaRPr lang="en-US" dirty="0"/>
          </a:p>
        </p:txBody>
      </p:sp>
      <p:sp>
        <p:nvSpPr>
          <p:cNvPr id="4" name="Text 2"/>
          <p:cNvSpPr/>
          <p:nvPr/>
        </p:nvSpPr>
        <p:spPr>
          <a:xfrm rot="10800000" flipV="1">
            <a:off x="525658" y="1730806"/>
            <a:ext cx="11552447" cy="1978760"/>
          </a:xfrm>
          <a:prstGeom prst="rect">
            <a:avLst/>
          </a:prstGeom>
          <a:noFill/>
          <a:ln/>
        </p:spPr>
        <p:txBody>
          <a:bodyPr wrap="none" lIns="0" tIns="0" rIns="0" bIns="0" rtlCol="0" anchor="t"/>
          <a:lstStyle/>
          <a:p>
            <a:pPr marL="0" indent="0" algn="just">
              <a:buNone/>
            </a:pPr>
            <a:r>
              <a:rPr lang="en-US" dirty="0">
                <a:solidFill>
                  <a:srgbClr val="272525"/>
                </a:solidFill>
                <a:ea typeface="Inter" panose="020B0604020202020204" charset="0"/>
                <a:cs typeface="Inter" pitchFamily="34" charset="-120"/>
              </a:rPr>
              <a:t>This initial structured approach guarantees high-quality input, crucial for training</a:t>
            </a:r>
          </a:p>
          <a:p>
            <a:pPr marL="0" indent="0" algn="just">
              <a:buNone/>
            </a:pPr>
            <a:r>
              <a:rPr lang="en-US" dirty="0">
                <a:solidFill>
                  <a:srgbClr val="272525"/>
                </a:solidFill>
                <a:ea typeface="Inter" panose="020B0604020202020204" charset="0"/>
                <a:cs typeface="Inter" pitchFamily="34" charset="-120"/>
              </a:rPr>
              <a:t> robust extraction algorithms and maintaining the integrity of the resulting</a:t>
            </a:r>
          </a:p>
          <a:p>
            <a:pPr marL="0" indent="0" algn="just">
              <a:buNone/>
            </a:pPr>
            <a:r>
              <a:rPr lang="en-US" dirty="0">
                <a:solidFill>
                  <a:srgbClr val="272525"/>
                </a:solidFill>
                <a:ea typeface="Inter" panose="020B0604020202020204" charset="0"/>
                <a:cs typeface="Inter" pitchFamily="34" charset="-120"/>
              </a:rPr>
              <a:t> knowledge graph.</a:t>
            </a:r>
            <a:endParaRPr lang="en-US" dirty="0">
              <a:ea typeface="Inter" panose="020B0604020202020204" charset="0"/>
            </a:endParaRPr>
          </a:p>
        </p:txBody>
      </p:sp>
      <p:sp>
        <p:nvSpPr>
          <p:cNvPr id="5" name="Text 3"/>
          <p:cNvSpPr/>
          <p:nvPr/>
        </p:nvSpPr>
        <p:spPr>
          <a:xfrm>
            <a:off x="413028" y="2848568"/>
            <a:ext cx="1656040" cy="206931"/>
          </a:xfrm>
          <a:prstGeom prst="rect">
            <a:avLst/>
          </a:prstGeom>
          <a:noFill/>
          <a:ln/>
        </p:spPr>
        <p:txBody>
          <a:bodyPr wrap="none" lIns="0" tIns="0" rIns="0" bIns="0" rtlCol="0" anchor="t"/>
          <a:lstStyle/>
          <a:p>
            <a:pPr marL="0" indent="0" algn="l">
              <a:lnSpc>
                <a:spcPts val="1600"/>
              </a:lnSpc>
              <a:buNone/>
            </a:pPr>
            <a:r>
              <a:rPr lang="en-US" sz="2400" b="1" dirty="0">
                <a:solidFill>
                  <a:srgbClr val="000000"/>
                </a:solidFill>
                <a:ea typeface="Petrona Bold" pitchFamily="34" charset="-122"/>
                <a:cs typeface="Petrona Bold" pitchFamily="34" charset="-120"/>
              </a:rPr>
              <a:t>Dataset Specification</a:t>
            </a:r>
            <a:endParaRPr lang="en-US" sz="2400" dirty="0"/>
          </a:p>
        </p:txBody>
      </p:sp>
      <p:sp>
        <p:nvSpPr>
          <p:cNvPr id="6" name="Text 4"/>
          <p:cNvSpPr/>
          <p:nvPr/>
        </p:nvSpPr>
        <p:spPr>
          <a:xfrm>
            <a:off x="525658" y="3268263"/>
            <a:ext cx="7522303" cy="1319985"/>
          </a:xfrm>
          <a:prstGeom prst="rect">
            <a:avLst/>
          </a:prstGeom>
          <a:noFill/>
          <a:ln/>
        </p:spPr>
        <p:txBody>
          <a:bodyPr wrap="none" lIns="0" tIns="0" rIns="0" bIns="0" rtlCol="0" anchor="t"/>
          <a:lstStyle/>
          <a:p>
            <a:pPr marL="342900" indent="-342900" algn="l">
              <a:lnSpc>
                <a:spcPts val="1300"/>
              </a:lnSpc>
              <a:buSzPct val="100000"/>
              <a:buChar char="•"/>
            </a:pPr>
            <a:r>
              <a:rPr lang="en-US" dirty="0">
                <a:solidFill>
                  <a:srgbClr val="272525"/>
                </a:solidFill>
                <a:ea typeface="Inter" pitchFamily="34" charset="-122"/>
                <a:cs typeface="Inter" pitchFamily="34" charset="-120"/>
              </a:rPr>
              <a:t>Corpus Size: Approximately 200 factual sentences.</a:t>
            </a:r>
            <a:endParaRPr lang="en-US" dirty="0"/>
          </a:p>
        </p:txBody>
      </p:sp>
      <p:sp>
        <p:nvSpPr>
          <p:cNvPr id="7" name="Text 5"/>
          <p:cNvSpPr/>
          <p:nvPr/>
        </p:nvSpPr>
        <p:spPr>
          <a:xfrm>
            <a:off x="525661" y="3611881"/>
            <a:ext cx="7363540" cy="1798138"/>
          </a:xfrm>
          <a:prstGeom prst="rect">
            <a:avLst/>
          </a:prstGeom>
          <a:noFill/>
          <a:ln/>
        </p:spPr>
        <p:txBody>
          <a:bodyPr wrap="none" lIns="0" tIns="0" rIns="0" bIns="0" rtlCol="0" anchor="t"/>
          <a:lstStyle/>
          <a:p>
            <a:pPr marL="342900" indent="-342900" algn="just">
              <a:buSzPct val="100000"/>
              <a:buChar char="•"/>
            </a:pPr>
            <a:r>
              <a:rPr lang="en-US" dirty="0">
                <a:solidFill>
                  <a:srgbClr val="272525"/>
                </a:solidFill>
                <a:ea typeface="Inter" pitchFamily="34" charset="-122"/>
                <a:cs typeface="Inter" pitchFamily="34" charset="-120"/>
              </a:rPr>
              <a:t>Content Focus: Wikipedia-style descriptive statements across multiple </a:t>
            </a:r>
          </a:p>
          <a:p>
            <a:pPr algn="just">
              <a:buSzPct val="100000"/>
            </a:pPr>
            <a:r>
              <a:rPr lang="en-US" dirty="0">
                <a:solidFill>
                  <a:srgbClr val="272525"/>
                </a:solidFill>
                <a:ea typeface="Inter" pitchFamily="34" charset="-122"/>
                <a:cs typeface="Inter" pitchFamily="34" charset="-120"/>
              </a:rPr>
              <a:t>       domains (e.g., science, history, geography).</a:t>
            </a:r>
            <a:endParaRPr lang="en-US" dirty="0"/>
          </a:p>
        </p:txBody>
      </p:sp>
      <p:sp>
        <p:nvSpPr>
          <p:cNvPr id="8" name="Text 6"/>
          <p:cNvSpPr/>
          <p:nvPr/>
        </p:nvSpPr>
        <p:spPr>
          <a:xfrm>
            <a:off x="533281" y="4173262"/>
            <a:ext cx="7355920" cy="1683479"/>
          </a:xfrm>
          <a:prstGeom prst="rect">
            <a:avLst/>
          </a:prstGeom>
          <a:noFill/>
          <a:ln/>
        </p:spPr>
        <p:txBody>
          <a:bodyPr wrap="none" lIns="0" tIns="0" rIns="0" bIns="0" rtlCol="0" anchor="t"/>
          <a:lstStyle/>
          <a:p>
            <a:pPr marL="342900" indent="-342900" algn="just">
              <a:buSzPct val="100000"/>
              <a:buChar char="•"/>
            </a:pPr>
            <a:r>
              <a:rPr lang="en-US" dirty="0">
                <a:solidFill>
                  <a:srgbClr val="272525"/>
                </a:solidFill>
                <a:ea typeface="Inter" pitchFamily="34" charset="-122"/>
                <a:cs typeface="Inter" pitchFamily="34" charset="-120"/>
              </a:rPr>
              <a:t>Format: Structured input provided via CSV or Excel sheets to facilitate batch</a:t>
            </a:r>
          </a:p>
          <a:p>
            <a:pPr algn="just">
              <a:buSzPct val="100000"/>
            </a:pPr>
            <a:r>
              <a:rPr lang="en-US" dirty="0">
                <a:solidFill>
                  <a:srgbClr val="272525"/>
                </a:solidFill>
                <a:ea typeface="Inter" pitchFamily="34" charset="-122"/>
                <a:cs typeface="Inter" pitchFamily="34" charset="-120"/>
              </a:rPr>
              <a:t>      processing and automated ingestion by the pipeline.</a:t>
            </a:r>
            <a:endParaRPr lang="en-US" dirty="0"/>
          </a:p>
        </p:txBody>
      </p:sp>
      <p:sp>
        <p:nvSpPr>
          <p:cNvPr id="9" name="Text 7"/>
          <p:cNvSpPr/>
          <p:nvPr/>
        </p:nvSpPr>
        <p:spPr>
          <a:xfrm>
            <a:off x="525658" y="4801012"/>
            <a:ext cx="7363543" cy="1789577"/>
          </a:xfrm>
          <a:prstGeom prst="rect">
            <a:avLst/>
          </a:prstGeom>
          <a:noFill/>
          <a:ln/>
        </p:spPr>
        <p:txBody>
          <a:bodyPr wrap="none" lIns="0" tIns="0" rIns="0" bIns="0" rtlCol="0" anchor="t"/>
          <a:lstStyle/>
          <a:p>
            <a:pPr marL="342900" indent="-342900" algn="just">
              <a:buSzPct val="100000"/>
              <a:buChar char="•"/>
            </a:pPr>
            <a:r>
              <a:rPr lang="en-US" dirty="0">
                <a:solidFill>
                  <a:srgbClr val="272525"/>
                </a:solidFill>
                <a:latin typeface="Calibri" panose="020F0502020204030204" pitchFamily="34" charset="0"/>
                <a:ea typeface="Calibri" panose="020F0502020204030204" pitchFamily="34" charset="0"/>
                <a:cs typeface="Calibri" panose="020F0502020204030204" pitchFamily="34" charset="0"/>
              </a:rPr>
              <a:t>Quality Control: Emphasis on high factual correctness to maintain graph </a:t>
            </a:r>
          </a:p>
          <a:p>
            <a:pPr algn="just">
              <a:buSzPct val="100000"/>
            </a:pPr>
            <a:r>
              <a:rPr lang="en-US" dirty="0">
                <a:solidFill>
                  <a:srgbClr val="272525"/>
                </a:solidFill>
                <a:latin typeface="Calibri" panose="020F0502020204030204" pitchFamily="34" charset="0"/>
                <a:ea typeface="Calibri" panose="020F0502020204030204" pitchFamily="34" charset="0"/>
                <a:cs typeface="Calibri" panose="020F0502020204030204" pitchFamily="34" charset="0"/>
              </a:rPr>
              <a:t>       integrity.</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10" name="Image 0" descr="preencoded.png"/>
          <p:cNvPicPr>
            <a:picLocks noChangeAspect="1"/>
          </p:cNvPicPr>
          <p:nvPr/>
        </p:nvPicPr>
        <p:blipFill>
          <a:blip r:embed="rId3"/>
          <a:stretch>
            <a:fillRect/>
          </a:stretch>
        </p:blipFill>
        <p:spPr>
          <a:xfrm>
            <a:off x="8153281" y="1535192"/>
            <a:ext cx="6064091" cy="6064091"/>
          </a:xfrm>
          <a:prstGeom prst="rect">
            <a:avLst/>
          </a:prstGeom>
        </p:spPr>
      </p:pic>
      <p:sp>
        <p:nvSpPr>
          <p:cNvPr id="11" name="Text 8"/>
          <p:cNvSpPr/>
          <p:nvPr/>
        </p:nvSpPr>
        <p:spPr>
          <a:xfrm>
            <a:off x="6301881" y="7108505"/>
            <a:ext cx="6064091" cy="134422"/>
          </a:xfrm>
          <a:prstGeom prst="rect">
            <a:avLst/>
          </a:prstGeom>
          <a:noFill/>
          <a:ln/>
        </p:spPr>
        <p:txBody>
          <a:bodyPr wrap="none" lIns="0" tIns="0" rIns="0" bIns="0" rtlCol="0" anchor="t"/>
          <a:lstStyle/>
          <a:p>
            <a:pPr marL="0" indent="0" algn="l">
              <a:lnSpc>
                <a:spcPts val="1050"/>
              </a:lnSpc>
              <a:buNone/>
            </a:pPr>
            <a:r>
              <a:rPr lang="en-US" sz="650" dirty="0">
                <a:solidFill>
                  <a:srgbClr val="272525"/>
                </a:solidFill>
                <a:latin typeface="Inter" pitchFamily="34" charset="0"/>
                <a:ea typeface="Inter" pitchFamily="34" charset="-122"/>
                <a:cs typeface="Inter" pitchFamily="34" charset="-120"/>
              </a:rPr>
              <a:t>.</a:t>
            </a:r>
            <a:endParaRPr lang="en-US" sz="650" dirty="0"/>
          </a:p>
        </p:txBody>
      </p:sp>
      <p:sp>
        <p:nvSpPr>
          <p:cNvPr id="12" name="Shape 9"/>
          <p:cNvSpPr/>
          <p:nvPr/>
        </p:nvSpPr>
        <p:spPr>
          <a:xfrm>
            <a:off x="269201" y="5593495"/>
            <a:ext cx="7884080" cy="1821602"/>
          </a:xfrm>
          <a:prstGeom prst="roundRect">
            <a:avLst>
              <a:gd name="adj" fmla="val 50000"/>
            </a:avLst>
          </a:prstGeom>
          <a:solidFill>
            <a:srgbClr val="CCEEFF"/>
          </a:solidFill>
          <a:ln w="7620">
            <a:solidFill>
              <a:srgbClr val="B2D4E5"/>
            </a:solidFill>
            <a:prstDash val="solid"/>
          </a:ln>
        </p:spPr>
      </p:sp>
      <p:sp>
        <p:nvSpPr>
          <p:cNvPr id="13" name="Text 10"/>
          <p:cNvSpPr/>
          <p:nvPr/>
        </p:nvSpPr>
        <p:spPr>
          <a:xfrm>
            <a:off x="1303019" y="5676724"/>
            <a:ext cx="357424" cy="172403"/>
          </a:xfrm>
          <a:prstGeom prst="rect">
            <a:avLst/>
          </a:prstGeom>
          <a:noFill/>
          <a:ln/>
        </p:spPr>
        <p:txBody>
          <a:bodyPr wrap="none" lIns="0" tIns="0" rIns="0" bIns="0" rtlCol="0" anchor="t"/>
          <a:lstStyle/>
          <a:p>
            <a:pPr marL="0" indent="0" algn="l">
              <a:lnSpc>
                <a:spcPts val="1350"/>
              </a:lnSpc>
              <a:buNone/>
            </a:pPr>
            <a:r>
              <a:rPr lang="en-US" b="1" dirty="0">
                <a:solidFill>
                  <a:srgbClr val="272525"/>
                </a:solidFill>
                <a:ea typeface="Petrona Bold" pitchFamily="34" charset="-122"/>
                <a:cs typeface="Petrona Bold" pitchFamily="34" charset="-120"/>
              </a:rPr>
              <a:t>Preview (example)</a:t>
            </a:r>
            <a:endParaRPr lang="en-US" dirty="0"/>
          </a:p>
        </p:txBody>
      </p:sp>
      <p:sp>
        <p:nvSpPr>
          <p:cNvPr id="14" name="Text 11"/>
          <p:cNvSpPr/>
          <p:nvPr/>
        </p:nvSpPr>
        <p:spPr>
          <a:xfrm>
            <a:off x="1303019" y="6003425"/>
            <a:ext cx="12794100" cy="2577527"/>
          </a:xfrm>
          <a:prstGeom prst="rect">
            <a:avLst/>
          </a:prstGeom>
          <a:noFill/>
          <a:ln/>
        </p:spPr>
        <p:txBody>
          <a:bodyPr wrap="none" lIns="0" tIns="0" rIns="0" bIns="0" rtlCol="0" anchor="t"/>
          <a:lstStyle/>
          <a:p>
            <a:pPr marL="0" indent="0" algn="l">
              <a:lnSpc>
                <a:spcPts val="1300"/>
              </a:lnSpc>
              <a:buNone/>
            </a:pPr>
            <a:r>
              <a:rPr lang="en-US" dirty="0">
                <a:solidFill>
                  <a:srgbClr val="272525"/>
                </a:solidFill>
                <a:ea typeface="Inter" pitchFamily="34" charset="-122"/>
                <a:cs typeface="Inter" pitchFamily="34" charset="-120"/>
              </a:rPr>
              <a:t>Sentence 1: Albert Einstein developed the theory of relativity.</a:t>
            </a:r>
            <a:endParaRPr lang="en-US" dirty="0"/>
          </a:p>
        </p:txBody>
      </p:sp>
      <p:sp>
        <p:nvSpPr>
          <p:cNvPr id="15" name="Text 12"/>
          <p:cNvSpPr/>
          <p:nvPr/>
        </p:nvSpPr>
        <p:spPr>
          <a:xfrm>
            <a:off x="1303019" y="6320436"/>
            <a:ext cx="12794100" cy="2491618"/>
          </a:xfrm>
          <a:prstGeom prst="rect">
            <a:avLst/>
          </a:prstGeom>
          <a:noFill/>
          <a:ln/>
        </p:spPr>
        <p:txBody>
          <a:bodyPr wrap="none" lIns="0" tIns="0" rIns="0" bIns="0" rtlCol="0" anchor="t"/>
          <a:lstStyle/>
          <a:p>
            <a:pPr marL="0" indent="0" algn="l">
              <a:lnSpc>
                <a:spcPts val="1300"/>
              </a:lnSpc>
              <a:buNone/>
            </a:pPr>
            <a:r>
              <a:rPr lang="en-US" dirty="0">
                <a:solidFill>
                  <a:srgbClr val="272525"/>
                </a:solidFill>
                <a:ea typeface="Inter" pitchFamily="34" charset="-122"/>
                <a:cs typeface="Inter" pitchFamily="34" charset="-120"/>
              </a:rPr>
              <a:t>Sentence 2: The Amazon River flows across northern South America.</a:t>
            </a:r>
            <a:endParaRPr lang="en-US" dirty="0"/>
          </a:p>
        </p:txBody>
      </p:sp>
      <p:sp>
        <p:nvSpPr>
          <p:cNvPr id="16" name="Text 13"/>
          <p:cNvSpPr/>
          <p:nvPr/>
        </p:nvSpPr>
        <p:spPr>
          <a:xfrm>
            <a:off x="1303019" y="6590589"/>
            <a:ext cx="12794099" cy="2452565"/>
          </a:xfrm>
          <a:prstGeom prst="rect">
            <a:avLst/>
          </a:prstGeom>
          <a:noFill/>
          <a:ln/>
        </p:spPr>
        <p:txBody>
          <a:bodyPr wrap="none" lIns="0" tIns="0" rIns="0" bIns="0" rtlCol="0" anchor="t"/>
          <a:lstStyle/>
          <a:p>
            <a:pPr marL="0" indent="0" algn="l">
              <a:lnSpc>
                <a:spcPts val="1300"/>
              </a:lnSpc>
              <a:buNone/>
            </a:pPr>
            <a:r>
              <a:rPr lang="en-US" dirty="0">
                <a:solidFill>
                  <a:srgbClr val="272525"/>
                </a:solidFill>
                <a:ea typeface="Inter" pitchFamily="34" charset="-122"/>
                <a:cs typeface="Inter" pitchFamily="34" charset="-120"/>
              </a:rPr>
              <a:t>Sentence 3: Apple Inc. released the iPhone X in 2017.</a:t>
            </a:r>
            <a:endParaRPr lang="en-US" dirty="0"/>
          </a:p>
        </p:txBody>
      </p:sp>
      <p:sp>
        <p:nvSpPr>
          <p:cNvPr id="19" name="Text 15"/>
          <p:cNvSpPr/>
          <p:nvPr/>
        </p:nvSpPr>
        <p:spPr>
          <a:xfrm>
            <a:off x="762119" y="9405461"/>
            <a:ext cx="13342620" cy="168116"/>
          </a:xfrm>
          <a:prstGeom prst="rect">
            <a:avLst/>
          </a:prstGeom>
          <a:noFill/>
          <a:ln/>
        </p:spPr>
        <p:txBody>
          <a:bodyPr wrap="none" lIns="0" tIns="0" rIns="0" bIns="0" rtlCol="0" anchor="t"/>
          <a:lstStyle/>
          <a:p>
            <a:pPr marL="0" indent="0" algn="l">
              <a:lnSpc>
                <a:spcPts val="1300"/>
              </a:lnSpc>
              <a:buNone/>
            </a:pPr>
            <a:r>
              <a:rPr lang="en-US" sz="800" dirty="0">
                <a:solidFill>
                  <a:srgbClr val="000000"/>
                </a:solidFill>
                <a:latin typeface="Inter" pitchFamily="34" charset="0"/>
                <a:ea typeface="Inter" pitchFamily="34" charset="-122"/>
                <a:cs typeface="Inter" pitchFamily="34" charset="-120"/>
              </a:rPr>
              <a:t>.</a:t>
            </a:r>
            <a:endParaRPr lang="en-US" sz="800" dirty="0"/>
          </a:p>
        </p:txBody>
      </p:sp>
      <p:sp>
        <p:nvSpPr>
          <p:cNvPr id="20" name="Rectangle 19">
            <a:extLst>
              <a:ext uri="{FF2B5EF4-FFF2-40B4-BE49-F238E27FC236}">
                <a16:creationId xmlns:a16="http://schemas.microsoft.com/office/drawing/2014/main" id="{AC798A78-4CB3-034F-6F56-2FC07CCC35FD}"/>
              </a:ext>
            </a:extLst>
          </p:cNvPr>
          <p:cNvSpPr/>
          <p:nvPr/>
        </p:nvSpPr>
        <p:spPr>
          <a:xfrm>
            <a:off x="0" y="7738946"/>
            <a:ext cx="14630400" cy="4537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29020" y="646748"/>
            <a:ext cx="8941713" cy="598051"/>
          </a:xfrm>
          <a:prstGeom prst="rect">
            <a:avLst/>
          </a:prstGeom>
          <a:noFill/>
          <a:ln/>
        </p:spPr>
        <p:txBody>
          <a:bodyPr wrap="none" lIns="0" tIns="0" rIns="0" bIns="0" rtlCol="0" anchor="t"/>
          <a:lstStyle/>
          <a:p>
            <a:pPr marL="0" indent="0" algn="l">
              <a:lnSpc>
                <a:spcPts val="4700"/>
              </a:lnSpc>
              <a:buNone/>
            </a:pPr>
            <a:r>
              <a:rPr lang="en-US" sz="3750" b="1" dirty="0">
                <a:solidFill>
                  <a:srgbClr val="000000"/>
                </a:solidFill>
                <a:latin typeface="Petrona Bold" pitchFamily="34" charset="0"/>
                <a:ea typeface="Petrona Bold" pitchFamily="34" charset="-122"/>
                <a:cs typeface="Petrona Bold" pitchFamily="34" charset="-120"/>
              </a:rPr>
              <a:t> </a:t>
            </a:r>
            <a:r>
              <a:rPr lang="en-US" sz="3800" b="1" dirty="0">
                <a:solidFill>
                  <a:srgbClr val="000000"/>
                </a:solidFill>
                <a:ea typeface="Petrona Bold" pitchFamily="34" charset="-122"/>
                <a:cs typeface="Petrona Bold" pitchFamily="34" charset="-120"/>
              </a:rPr>
              <a:t>Data Preprocessing — Preparing for NLP</a:t>
            </a:r>
            <a:endParaRPr lang="en-US" sz="3800" dirty="0"/>
          </a:p>
        </p:txBody>
      </p:sp>
      <p:sp>
        <p:nvSpPr>
          <p:cNvPr id="3" name="Text 1"/>
          <p:cNvSpPr/>
          <p:nvPr/>
        </p:nvSpPr>
        <p:spPr>
          <a:xfrm>
            <a:off x="729020" y="1426964"/>
            <a:ext cx="13172361" cy="765453"/>
          </a:xfrm>
          <a:prstGeom prst="rect">
            <a:avLst/>
          </a:prstGeom>
          <a:noFill/>
          <a:ln/>
        </p:spPr>
        <p:txBody>
          <a:bodyPr wrap="square" lIns="0" tIns="0" rIns="0" bIns="0" rtlCol="0" anchor="t"/>
          <a:lstStyle/>
          <a:p>
            <a:pPr marL="0" indent="0" algn="just">
              <a:buNone/>
            </a:pPr>
            <a:r>
              <a:rPr lang="en-US" dirty="0">
                <a:solidFill>
                  <a:srgbClr val="272525"/>
                </a:solidFill>
                <a:ea typeface="Inter" pitchFamily="34" charset="-122"/>
                <a:cs typeface="Inter" pitchFamily="34" charset="-120"/>
              </a:rPr>
              <a:t>Effective preprocessing is crucial for achieving high accuracy in downstream NLP tasks. This stage transforms raw, noisy text into clean, standardised input ready for entity and relation extraction.</a:t>
            </a:r>
            <a:endParaRPr lang="en-US" dirty="0"/>
          </a:p>
        </p:txBody>
      </p:sp>
      <p:sp>
        <p:nvSpPr>
          <p:cNvPr id="4" name="Shape 2"/>
          <p:cNvSpPr/>
          <p:nvPr/>
        </p:nvSpPr>
        <p:spPr>
          <a:xfrm>
            <a:off x="729020" y="2397442"/>
            <a:ext cx="6495098" cy="546735"/>
          </a:xfrm>
          <a:prstGeom prst="roundRect">
            <a:avLst>
              <a:gd name="adj" fmla="val 480072"/>
            </a:avLst>
          </a:prstGeom>
          <a:solidFill>
            <a:srgbClr val="CCEEFF"/>
          </a:solidFill>
          <a:ln w="7620">
            <a:solidFill>
              <a:srgbClr val="B2D4E5"/>
            </a:solidFill>
            <a:prstDash val="solid"/>
          </a:ln>
        </p:spPr>
      </p:sp>
      <p:pic>
        <p:nvPicPr>
          <p:cNvPr id="5" name="Image 0" descr="preencoded.png"/>
          <p:cNvPicPr>
            <a:picLocks noChangeAspect="1"/>
          </p:cNvPicPr>
          <p:nvPr/>
        </p:nvPicPr>
        <p:blipFill>
          <a:blip r:embed="rId3"/>
          <a:stretch>
            <a:fillRect/>
          </a:stretch>
        </p:blipFill>
        <p:spPr>
          <a:xfrm>
            <a:off x="3839885" y="2499955"/>
            <a:ext cx="273368" cy="341709"/>
          </a:xfrm>
          <a:prstGeom prst="rect">
            <a:avLst/>
          </a:prstGeom>
        </p:spPr>
      </p:pic>
      <p:sp>
        <p:nvSpPr>
          <p:cNvPr id="6" name="Text 3"/>
          <p:cNvSpPr/>
          <p:nvPr/>
        </p:nvSpPr>
        <p:spPr>
          <a:xfrm>
            <a:off x="911185" y="3126343"/>
            <a:ext cx="2392323" cy="298966"/>
          </a:xfrm>
          <a:prstGeom prst="rect">
            <a:avLst/>
          </a:prstGeom>
          <a:noFill/>
          <a:ln/>
        </p:spPr>
        <p:txBody>
          <a:bodyPr wrap="none" lIns="0" tIns="0" rIns="0" bIns="0" rtlCol="0" anchor="t"/>
          <a:lstStyle/>
          <a:p>
            <a:pPr marL="0" indent="0" algn="l">
              <a:lnSpc>
                <a:spcPts val="2350"/>
              </a:lnSpc>
              <a:buNone/>
            </a:pPr>
            <a:r>
              <a:rPr lang="en-US" sz="2000" b="1" dirty="0">
                <a:solidFill>
                  <a:srgbClr val="272525"/>
                </a:solidFill>
                <a:ea typeface="Petrona Bold" pitchFamily="34" charset="-122"/>
                <a:cs typeface="Petrona Bold" pitchFamily="34" charset="-120"/>
              </a:rPr>
              <a:t>Text Cleaning</a:t>
            </a:r>
            <a:endParaRPr lang="en-US" sz="2000" dirty="0"/>
          </a:p>
        </p:txBody>
      </p:sp>
      <p:sp>
        <p:nvSpPr>
          <p:cNvPr id="7" name="Text 4"/>
          <p:cNvSpPr/>
          <p:nvPr/>
        </p:nvSpPr>
        <p:spPr>
          <a:xfrm>
            <a:off x="911185" y="3534608"/>
            <a:ext cx="6130766" cy="583168"/>
          </a:xfrm>
          <a:prstGeom prst="rect">
            <a:avLst/>
          </a:prstGeom>
          <a:noFill/>
          <a:ln/>
        </p:spPr>
        <p:txBody>
          <a:bodyPr wrap="square" lIns="0" tIns="0" rIns="0" bIns="0" rtlCol="0" anchor="t"/>
          <a:lstStyle/>
          <a:p>
            <a:pPr marL="0" indent="0" algn="l">
              <a:lnSpc>
                <a:spcPts val="2250"/>
              </a:lnSpc>
              <a:buNone/>
            </a:pPr>
            <a:r>
              <a:rPr lang="en-US" dirty="0">
                <a:solidFill>
                  <a:srgbClr val="272525"/>
                </a:solidFill>
                <a:ea typeface="Inter" pitchFamily="34" charset="-122"/>
                <a:cs typeface="Inter" pitchFamily="34" charset="-120"/>
              </a:rPr>
              <a:t>Removal of special characters, unnecessary whitespaces, and normalisation of text casing.</a:t>
            </a:r>
            <a:endParaRPr lang="en-US" dirty="0"/>
          </a:p>
        </p:txBody>
      </p:sp>
      <p:sp>
        <p:nvSpPr>
          <p:cNvPr id="8" name="Shape 5"/>
          <p:cNvSpPr/>
          <p:nvPr/>
        </p:nvSpPr>
        <p:spPr>
          <a:xfrm>
            <a:off x="7406283" y="2397442"/>
            <a:ext cx="6495098" cy="546735"/>
          </a:xfrm>
          <a:prstGeom prst="roundRect">
            <a:avLst>
              <a:gd name="adj" fmla="val 480072"/>
            </a:avLst>
          </a:prstGeom>
          <a:solidFill>
            <a:srgbClr val="CCEEFF"/>
          </a:solidFill>
          <a:ln w="7620">
            <a:solidFill>
              <a:srgbClr val="B2D4E5"/>
            </a:solidFill>
            <a:prstDash val="solid"/>
          </a:ln>
        </p:spPr>
      </p:sp>
      <p:pic>
        <p:nvPicPr>
          <p:cNvPr id="9" name="Image 1" descr="preencoded.png"/>
          <p:cNvPicPr>
            <a:picLocks noChangeAspect="1"/>
          </p:cNvPicPr>
          <p:nvPr/>
        </p:nvPicPr>
        <p:blipFill>
          <a:blip r:embed="rId4"/>
          <a:stretch>
            <a:fillRect/>
          </a:stretch>
        </p:blipFill>
        <p:spPr>
          <a:xfrm>
            <a:off x="10517148" y="2499955"/>
            <a:ext cx="273368" cy="341709"/>
          </a:xfrm>
          <a:prstGeom prst="rect">
            <a:avLst/>
          </a:prstGeom>
        </p:spPr>
      </p:pic>
      <p:sp>
        <p:nvSpPr>
          <p:cNvPr id="10" name="Text 6"/>
          <p:cNvSpPr/>
          <p:nvPr/>
        </p:nvSpPr>
        <p:spPr>
          <a:xfrm>
            <a:off x="7588448" y="3126343"/>
            <a:ext cx="2392323" cy="298966"/>
          </a:xfrm>
          <a:prstGeom prst="rect">
            <a:avLst/>
          </a:prstGeom>
          <a:noFill/>
          <a:ln/>
        </p:spPr>
        <p:txBody>
          <a:bodyPr wrap="none" lIns="0" tIns="0" rIns="0" bIns="0" rtlCol="0" anchor="t"/>
          <a:lstStyle/>
          <a:p>
            <a:pPr marL="0" indent="0" algn="l">
              <a:lnSpc>
                <a:spcPts val="2350"/>
              </a:lnSpc>
              <a:buNone/>
            </a:pPr>
            <a:r>
              <a:rPr lang="en-US" sz="2000" b="1" dirty="0">
                <a:solidFill>
                  <a:srgbClr val="272525"/>
                </a:solidFill>
                <a:ea typeface="Petrona Bold" pitchFamily="34" charset="-122"/>
                <a:cs typeface="Petrona Bold" pitchFamily="34" charset="-120"/>
              </a:rPr>
              <a:t>Tokenisation</a:t>
            </a:r>
            <a:endParaRPr lang="en-US" sz="2000" dirty="0"/>
          </a:p>
        </p:txBody>
      </p:sp>
      <p:sp>
        <p:nvSpPr>
          <p:cNvPr id="11" name="Text 7"/>
          <p:cNvSpPr/>
          <p:nvPr/>
        </p:nvSpPr>
        <p:spPr>
          <a:xfrm>
            <a:off x="7588448" y="3534608"/>
            <a:ext cx="6130766" cy="583168"/>
          </a:xfrm>
          <a:prstGeom prst="rect">
            <a:avLst/>
          </a:prstGeom>
          <a:noFill/>
          <a:ln/>
        </p:spPr>
        <p:txBody>
          <a:bodyPr wrap="square" lIns="0" tIns="0" rIns="0" bIns="0" rtlCol="0" anchor="t"/>
          <a:lstStyle/>
          <a:p>
            <a:pPr marL="0" indent="0" algn="l">
              <a:lnSpc>
                <a:spcPts val="2250"/>
              </a:lnSpc>
              <a:buNone/>
            </a:pPr>
            <a:r>
              <a:rPr lang="en-US" dirty="0">
                <a:solidFill>
                  <a:srgbClr val="272525"/>
                </a:solidFill>
                <a:ea typeface="Inter" pitchFamily="34" charset="-122"/>
                <a:cs typeface="Inter" pitchFamily="34" charset="-120"/>
              </a:rPr>
              <a:t>Breaking down cleaned sentences into individual words or sub-word units (tokens).</a:t>
            </a:r>
            <a:endParaRPr lang="en-US" dirty="0"/>
          </a:p>
        </p:txBody>
      </p:sp>
      <p:sp>
        <p:nvSpPr>
          <p:cNvPr id="12" name="Shape 8"/>
          <p:cNvSpPr/>
          <p:nvPr/>
        </p:nvSpPr>
        <p:spPr>
          <a:xfrm>
            <a:off x="729020" y="4482108"/>
            <a:ext cx="6495098" cy="546735"/>
          </a:xfrm>
          <a:prstGeom prst="roundRect">
            <a:avLst>
              <a:gd name="adj" fmla="val 480072"/>
            </a:avLst>
          </a:prstGeom>
          <a:solidFill>
            <a:srgbClr val="CCEEFF"/>
          </a:solidFill>
          <a:ln w="7620">
            <a:solidFill>
              <a:srgbClr val="B2D4E5"/>
            </a:solidFill>
            <a:prstDash val="solid"/>
          </a:ln>
        </p:spPr>
      </p:sp>
      <p:pic>
        <p:nvPicPr>
          <p:cNvPr id="13" name="Image 2" descr="preencoded.png"/>
          <p:cNvPicPr>
            <a:picLocks noChangeAspect="1"/>
          </p:cNvPicPr>
          <p:nvPr/>
        </p:nvPicPr>
        <p:blipFill>
          <a:blip r:embed="rId5"/>
          <a:stretch>
            <a:fillRect/>
          </a:stretch>
        </p:blipFill>
        <p:spPr>
          <a:xfrm>
            <a:off x="3839885" y="4584621"/>
            <a:ext cx="273368" cy="341709"/>
          </a:xfrm>
          <a:prstGeom prst="rect">
            <a:avLst/>
          </a:prstGeom>
        </p:spPr>
      </p:pic>
      <p:sp>
        <p:nvSpPr>
          <p:cNvPr id="14" name="Text 9"/>
          <p:cNvSpPr/>
          <p:nvPr/>
        </p:nvSpPr>
        <p:spPr>
          <a:xfrm>
            <a:off x="911185" y="5211008"/>
            <a:ext cx="3215164" cy="298966"/>
          </a:xfrm>
          <a:prstGeom prst="rect">
            <a:avLst/>
          </a:prstGeom>
          <a:noFill/>
          <a:ln/>
        </p:spPr>
        <p:txBody>
          <a:bodyPr wrap="none" lIns="0" tIns="0" rIns="0" bIns="0" rtlCol="0" anchor="t"/>
          <a:lstStyle/>
          <a:p>
            <a:pPr marL="0" indent="0" algn="l">
              <a:lnSpc>
                <a:spcPts val="2350"/>
              </a:lnSpc>
              <a:buNone/>
            </a:pPr>
            <a:r>
              <a:rPr lang="en-US" sz="2000" b="1" dirty="0">
                <a:solidFill>
                  <a:srgbClr val="272525"/>
                </a:solidFill>
                <a:ea typeface="Petrona Bold" pitchFamily="34" charset="-122"/>
                <a:cs typeface="Petrona Bold" pitchFamily="34" charset="-120"/>
              </a:rPr>
              <a:t>Part-of-Speech (POS) Tagging</a:t>
            </a:r>
            <a:endParaRPr lang="en-US" sz="2000" dirty="0"/>
          </a:p>
        </p:txBody>
      </p:sp>
      <p:sp>
        <p:nvSpPr>
          <p:cNvPr id="15" name="Text 10"/>
          <p:cNvSpPr/>
          <p:nvPr/>
        </p:nvSpPr>
        <p:spPr>
          <a:xfrm>
            <a:off x="911185" y="5619274"/>
            <a:ext cx="6130766" cy="583168"/>
          </a:xfrm>
          <a:prstGeom prst="rect">
            <a:avLst/>
          </a:prstGeom>
          <a:noFill/>
          <a:ln/>
        </p:spPr>
        <p:txBody>
          <a:bodyPr wrap="square" lIns="0" tIns="0" rIns="0" bIns="0" rtlCol="0" anchor="t"/>
          <a:lstStyle/>
          <a:p>
            <a:pPr marL="0" indent="0" algn="just">
              <a:lnSpc>
                <a:spcPts val="2250"/>
              </a:lnSpc>
              <a:buNone/>
            </a:pPr>
            <a:r>
              <a:rPr lang="en-US" dirty="0">
                <a:solidFill>
                  <a:srgbClr val="272525"/>
                </a:solidFill>
                <a:ea typeface="Inter" pitchFamily="34" charset="-122"/>
                <a:cs typeface="Inter" pitchFamily="34" charset="-120"/>
              </a:rPr>
              <a:t>Labelling each token with its grammatical role (noun, verb, adjective), essential for accurate dependency parsing and relation extraction.</a:t>
            </a:r>
            <a:endParaRPr lang="en-US" dirty="0"/>
          </a:p>
        </p:txBody>
      </p:sp>
      <p:sp>
        <p:nvSpPr>
          <p:cNvPr id="16" name="Shape 11"/>
          <p:cNvSpPr/>
          <p:nvPr/>
        </p:nvSpPr>
        <p:spPr>
          <a:xfrm>
            <a:off x="7406283" y="4482108"/>
            <a:ext cx="6495098" cy="546735"/>
          </a:xfrm>
          <a:prstGeom prst="roundRect">
            <a:avLst>
              <a:gd name="adj" fmla="val 480072"/>
            </a:avLst>
          </a:prstGeom>
          <a:solidFill>
            <a:srgbClr val="CCEEFF"/>
          </a:solidFill>
          <a:ln w="7620">
            <a:solidFill>
              <a:srgbClr val="B2D4E5"/>
            </a:solidFill>
            <a:prstDash val="solid"/>
          </a:ln>
        </p:spPr>
      </p:sp>
      <p:pic>
        <p:nvPicPr>
          <p:cNvPr id="17" name="Image 3" descr="preencoded.png"/>
          <p:cNvPicPr>
            <a:picLocks noChangeAspect="1"/>
          </p:cNvPicPr>
          <p:nvPr/>
        </p:nvPicPr>
        <p:blipFill>
          <a:blip r:embed="rId6"/>
          <a:stretch>
            <a:fillRect/>
          </a:stretch>
        </p:blipFill>
        <p:spPr>
          <a:xfrm>
            <a:off x="10517148" y="4584621"/>
            <a:ext cx="273368" cy="341709"/>
          </a:xfrm>
          <a:prstGeom prst="rect">
            <a:avLst/>
          </a:prstGeom>
        </p:spPr>
      </p:pic>
      <p:sp>
        <p:nvSpPr>
          <p:cNvPr id="18" name="Text 12"/>
          <p:cNvSpPr/>
          <p:nvPr/>
        </p:nvSpPr>
        <p:spPr>
          <a:xfrm>
            <a:off x="7588448" y="5211008"/>
            <a:ext cx="2392323" cy="298966"/>
          </a:xfrm>
          <a:prstGeom prst="rect">
            <a:avLst/>
          </a:prstGeom>
          <a:noFill/>
          <a:ln/>
        </p:spPr>
        <p:txBody>
          <a:bodyPr wrap="none" lIns="0" tIns="0" rIns="0" bIns="0" rtlCol="0" anchor="t"/>
          <a:lstStyle/>
          <a:p>
            <a:pPr marL="0" indent="0" algn="l">
              <a:lnSpc>
                <a:spcPts val="2350"/>
              </a:lnSpc>
              <a:buNone/>
            </a:pPr>
            <a:r>
              <a:rPr lang="en-US" sz="2000" b="1" dirty="0">
                <a:solidFill>
                  <a:srgbClr val="272525"/>
                </a:solidFill>
                <a:ea typeface="Petrona Bold" pitchFamily="34" charset="-122"/>
                <a:cs typeface="Petrona Bold" pitchFamily="34" charset="-120"/>
              </a:rPr>
              <a:t>Ready for Extraction</a:t>
            </a:r>
            <a:endParaRPr lang="en-US" sz="2000" dirty="0"/>
          </a:p>
        </p:txBody>
      </p:sp>
      <p:sp>
        <p:nvSpPr>
          <p:cNvPr id="19" name="Text 13"/>
          <p:cNvSpPr/>
          <p:nvPr/>
        </p:nvSpPr>
        <p:spPr>
          <a:xfrm>
            <a:off x="7588448" y="5619274"/>
            <a:ext cx="6130766" cy="583168"/>
          </a:xfrm>
          <a:prstGeom prst="rect">
            <a:avLst/>
          </a:prstGeom>
          <a:noFill/>
          <a:ln/>
        </p:spPr>
        <p:txBody>
          <a:bodyPr wrap="square" lIns="0" tIns="0" rIns="0" bIns="0" rtlCol="0" anchor="t"/>
          <a:lstStyle/>
          <a:p>
            <a:pPr marL="0" indent="0" algn="l">
              <a:lnSpc>
                <a:spcPts val="2250"/>
              </a:lnSpc>
              <a:buNone/>
            </a:pPr>
            <a:r>
              <a:rPr lang="en-US" dirty="0">
                <a:solidFill>
                  <a:srgbClr val="272525"/>
                </a:solidFill>
                <a:ea typeface="Inter" pitchFamily="34" charset="-122"/>
                <a:cs typeface="Inter" pitchFamily="34" charset="-120"/>
              </a:rPr>
              <a:t>The standardised tokens provide the precise context needed for spaCy models</a:t>
            </a:r>
            <a:r>
              <a:rPr lang="en-US" sz="1400" dirty="0">
                <a:solidFill>
                  <a:srgbClr val="272525"/>
                </a:solidFill>
                <a:latin typeface="Inter" pitchFamily="34" charset="0"/>
                <a:ea typeface="Inter" pitchFamily="34" charset="-122"/>
                <a:cs typeface="Inter" pitchFamily="34" charset="-120"/>
              </a:rPr>
              <a:t>.</a:t>
            </a:r>
            <a:endParaRPr lang="en-US" sz="1400" dirty="0"/>
          </a:p>
        </p:txBody>
      </p:sp>
      <p:sp>
        <p:nvSpPr>
          <p:cNvPr id="20" name="Text 14"/>
          <p:cNvSpPr/>
          <p:nvPr/>
        </p:nvSpPr>
        <p:spPr>
          <a:xfrm>
            <a:off x="1002387" y="6794659"/>
            <a:ext cx="12898993" cy="583168"/>
          </a:xfrm>
          <a:prstGeom prst="rect">
            <a:avLst/>
          </a:prstGeom>
          <a:noFill/>
          <a:ln/>
        </p:spPr>
        <p:txBody>
          <a:bodyPr wrap="square" lIns="0" tIns="0" rIns="0" bIns="0" rtlCol="0" anchor="t"/>
          <a:lstStyle/>
          <a:p>
            <a:pPr marL="0" indent="0" algn="just">
              <a:buNone/>
            </a:pPr>
            <a:r>
              <a:rPr lang="en-US" dirty="0">
                <a:solidFill>
                  <a:srgbClr val="272525"/>
                </a:solidFill>
                <a:latin typeface="Inter" pitchFamily="34" charset="0"/>
                <a:ea typeface="Inter" pitchFamily="34" charset="-122"/>
                <a:cs typeface="Inter" pitchFamily="34" charset="-120"/>
              </a:rPr>
              <a:t>This standardisation process significantly reduces ambiguity, ensuring that the Named Entity Recognition (NER) and Relation Extraction modules receive optimal input.</a:t>
            </a:r>
            <a:endParaRPr lang="en-US" dirty="0"/>
          </a:p>
        </p:txBody>
      </p:sp>
      <p:sp>
        <p:nvSpPr>
          <p:cNvPr id="21" name="Shape 15"/>
          <p:cNvSpPr/>
          <p:nvPr/>
        </p:nvSpPr>
        <p:spPr>
          <a:xfrm>
            <a:off x="729020" y="6589633"/>
            <a:ext cx="22860" cy="993219"/>
          </a:xfrm>
          <a:prstGeom prst="rect">
            <a:avLst/>
          </a:prstGeom>
          <a:solidFill>
            <a:srgbClr val="007EBD"/>
          </a:solidFill>
          <a:ln/>
        </p:spPr>
      </p:sp>
      <p:sp>
        <p:nvSpPr>
          <p:cNvPr id="22" name="Rectangle 21">
            <a:extLst>
              <a:ext uri="{FF2B5EF4-FFF2-40B4-BE49-F238E27FC236}">
                <a16:creationId xmlns:a16="http://schemas.microsoft.com/office/drawing/2014/main" id="{DECAC3F4-B55B-0AFC-8BFE-AB43A201FD3B}"/>
              </a:ext>
            </a:extLst>
          </p:cNvPr>
          <p:cNvSpPr/>
          <p:nvPr/>
        </p:nvSpPr>
        <p:spPr>
          <a:xfrm>
            <a:off x="0" y="7716644"/>
            <a:ext cx="14630400" cy="5129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128446" cy="7692669"/>
          </a:xfrm>
          <a:prstGeom prst="rect">
            <a:avLst/>
          </a:prstGeom>
        </p:spPr>
      </p:pic>
      <p:sp>
        <p:nvSpPr>
          <p:cNvPr id="3" name="Text 0"/>
          <p:cNvSpPr/>
          <p:nvPr/>
        </p:nvSpPr>
        <p:spPr>
          <a:xfrm>
            <a:off x="670203" y="584240"/>
            <a:ext cx="6628090" cy="549831"/>
          </a:xfrm>
          <a:prstGeom prst="rect">
            <a:avLst/>
          </a:prstGeom>
          <a:noFill/>
          <a:ln/>
        </p:spPr>
        <p:txBody>
          <a:bodyPr wrap="none" lIns="0" tIns="0" rIns="0" bIns="0" rtlCol="0" anchor="t"/>
          <a:lstStyle/>
          <a:p>
            <a:pPr marL="0" indent="0" algn="l">
              <a:lnSpc>
                <a:spcPts val="4300"/>
              </a:lnSpc>
              <a:buNone/>
            </a:pPr>
            <a:r>
              <a:rPr lang="en-US" sz="3800" b="1" dirty="0">
                <a:solidFill>
                  <a:srgbClr val="000000"/>
                </a:solidFill>
                <a:ea typeface="Petrona Bold" pitchFamily="34" charset="-122"/>
                <a:cs typeface="Petrona Bold" pitchFamily="34" charset="-120"/>
              </a:rPr>
              <a:t>Named Entity Recognition (NER)</a:t>
            </a:r>
            <a:endParaRPr lang="en-US" sz="3800" dirty="0"/>
          </a:p>
        </p:txBody>
      </p:sp>
      <p:sp>
        <p:nvSpPr>
          <p:cNvPr id="4" name="Text 1"/>
          <p:cNvSpPr/>
          <p:nvPr/>
        </p:nvSpPr>
        <p:spPr>
          <a:xfrm>
            <a:off x="670203" y="1234561"/>
            <a:ext cx="7803594" cy="686870"/>
          </a:xfrm>
          <a:prstGeom prst="rect">
            <a:avLst/>
          </a:prstGeom>
          <a:noFill/>
          <a:ln/>
        </p:spPr>
        <p:txBody>
          <a:bodyPr wrap="square" lIns="0" tIns="0" rIns="0" bIns="0" rtlCol="0" anchor="t"/>
          <a:lstStyle/>
          <a:p>
            <a:pPr marL="0" indent="0" algn="just">
              <a:buNone/>
            </a:pPr>
            <a:r>
              <a:rPr lang="en-US" dirty="0">
                <a:solidFill>
                  <a:srgbClr val="272525"/>
                </a:solidFill>
                <a:ea typeface="Inter" pitchFamily="34" charset="-122"/>
                <a:cs typeface="Inter" pitchFamily="34" charset="-120"/>
              </a:rPr>
              <a:t>NER is the process of identifying and classifying named entities in the text into predefined categories. We leverage the power and robustness of the </a:t>
            </a:r>
            <a:r>
              <a:rPr lang="en-US" b="1" dirty="0">
                <a:solidFill>
                  <a:srgbClr val="272525"/>
                </a:solidFill>
                <a:ea typeface="Inter" pitchFamily="34" charset="-122"/>
                <a:cs typeface="Inter" pitchFamily="34" charset="-120"/>
              </a:rPr>
              <a:t>spaCy</a:t>
            </a:r>
            <a:r>
              <a:rPr lang="en-US" dirty="0">
                <a:solidFill>
                  <a:srgbClr val="272525"/>
                </a:solidFill>
                <a:ea typeface="Inter" pitchFamily="34" charset="-122"/>
                <a:cs typeface="Inter" pitchFamily="34" charset="-120"/>
              </a:rPr>
              <a:t> library for this critical step.</a:t>
            </a:r>
            <a:endParaRPr lang="en-US" dirty="0"/>
          </a:p>
        </p:txBody>
      </p:sp>
      <p:sp>
        <p:nvSpPr>
          <p:cNvPr id="5" name="Shape 2"/>
          <p:cNvSpPr/>
          <p:nvPr/>
        </p:nvSpPr>
        <p:spPr>
          <a:xfrm>
            <a:off x="670203" y="2109907"/>
            <a:ext cx="3817977" cy="2199799"/>
          </a:xfrm>
          <a:prstGeom prst="roundRect">
            <a:avLst>
              <a:gd name="adj" fmla="val 3200"/>
            </a:avLst>
          </a:prstGeom>
          <a:solidFill>
            <a:srgbClr val="CCEEFF"/>
          </a:solidFill>
          <a:ln w="7620">
            <a:solidFill>
              <a:srgbClr val="B2D4E5"/>
            </a:solidFill>
            <a:prstDash val="solid"/>
          </a:ln>
        </p:spPr>
      </p:sp>
      <p:sp>
        <p:nvSpPr>
          <p:cNvPr id="6" name="Shape 3"/>
          <p:cNvSpPr/>
          <p:nvPr/>
        </p:nvSpPr>
        <p:spPr>
          <a:xfrm>
            <a:off x="845344" y="2285048"/>
            <a:ext cx="502682" cy="502682"/>
          </a:xfrm>
          <a:prstGeom prst="roundRect">
            <a:avLst>
              <a:gd name="adj" fmla="val 18188608"/>
            </a:avLst>
          </a:prstGeom>
          <a:solidFill>
            <a:srgbClr val="007EBD"/>
          </a:solidFill>
          <a:ln/>
        </p:spPr>
      </p:sp>
      <p:pic>
        <p:nvPicPr>
          <p:cNvPr id="7" name="Image 1" descr="preencoded.png"/>
          <p:cNvPicPr>
            <a:picLocks noChangeAspect="1"/>
          </p:cNvPicPr>
          <p:nvPr/>
        </p:nvPicPr>
        <p:blipFill>
          <a:blip r:embed="rId4"/>
          <a:stretch>
            <a:fillRect/>
          </a:stretch>
        </p:blipFill>
        <p:spPr>
          <a:xfrm>
            <a:off x="983575" y="2394942"/>
            <a:ext cx="226219" cy="282773"/>
          </a:xfrm>
          <a:prstGeom prst="rect">
            <a:avLst/>
          </a:prstGeom>
        </p:spPr>
      </p:pic>
      <p:sp>
        <p:nvSpPr>
          <p:cNvPr id="8" name="Text 4"/>
          <p:cNvSpPr/>
          <p:nvPr/>
        </p:nvSpPr>
        <p:spPr>
          <a:xfrm>
            <a:off x="845344" y="2955250"/>
            <a:ext cx="2199442" cy="274796"/>
          </a:xfrm>
          <a:prstGeom prst="rect">
            <a:avLst/>
          </a:prstGeom>
          <a:noFill/>
          <a:ln/>
        </p:spPr>
        <p:txBody>
          <a:bodyPr wrap="none" lIns="0" tIns="0" rIns="0" bIns="0" rtlCol="0" anchor="t"/>
          <a:lstStyle/>
          <a:p>
            <a:pPr marL="0" indent="0" algn="l">
              <a:lnSpc>
                <a:spcPts val="2150"/>
              </a:lnSpc>
              <a:buNone/>
            </a:pPr>
            <a:r>
              <a:rPr lang="en-US" sz="2000" b="1" dirty="0">
                <a:solidFill>
                  <a:srgbClr val="272525"/>
                </a:solidFill>
                <a:ea typeface="Petrona Bold" pitchFamily="34" charset="-122"/>
                <a:cs typeface="Petrona Bold" pitchFamily="34" charset="-120"/>
              </a:rPr>
              <a:t>Entity Identification</a:t>
            </a:r>
            <a:endParaRPr lang="en-US" sz="2000" dirty="0"/>
          </a:p>
        </p:txBody>
      </p:sp>
      <p:sp>
        <p:nvSpPr>
          <p:cNvPr id="9" name="Text 5"/>
          <p:cNvSpPr/>
          <p:nvPr/>
        </p:nvSpPr>
        <p:spPr>
          <a:xfrm>
            <a:off x="845344" y="3330535"/>
            <a:ext cx="3467695" cy="536019"/>
          </a:xfrm>
          <a:prstGeom prst="rect">
            <a:avLst/>
          </a:prstGeom>
          <a:noFill/>
          <a:ln/>
        </p:spPr>
        <p:txBody>
          <a:bodyPr wrap="square" lIns="0" tIns="0" rIns="0" bIns="0" rtlCol="0" anchor="t"/>
          <a:lstStyle/>
          <a:p>
            <a:pPr marL="0" indent="0" algn="just">
              <a:buNone/>
            </a:pPr>
            <a:r>
              <a:rPr lang="en-US" dirty="0">
                <a:solidFill>
                  <a:srgbClr val="272525"/>
                </a:solidFill>
                <a:ea typeface="Inter" pitchFamily="34" charset="-122"/>
                <a:cs typeface="Inter" pitchFamily="34" charset="-120"/>
              </a:rPr>
              <a:t>Locating entities such as names, places, organisations, and dates within sentences.</a:t>
            </a:r>
            <a:endParaRPr lang="en-US" dirty="0"/>
          </a:p>
        </p:txBody>
      </p:sp>
      <p:sp>
        <p:nvSpPr>
          <p:cNvPr id="10" name="Shape 6"/>
          <p:cNvSpPr/>
          <p:nvPr/>
        </p:nvSpPr>
        <p:spPr>
          <a:xfrm>
            <a:off x="4655701" y="2109907"/>
            <a:ext cx="3818096" cy="2199799"/>
          </a:xfrm>
          <a:prstGeom prst="roundRect">
            <a:avLst>
              <a:gd name="adj" fmla="val 3200"/>
            </a:avLst>
          </a:prstGeom>
          <a:solidFill>
            <a:srgbClr val="CCEEFF"/>
          </a:solidFill>
          <a:ln w="7620">
            <a:solidFill>
              <a:srgbClr val="B2D4E5"/>
            </a:solidFill>
            <a:prstDash val="solid"/>
          </a:ln>
        </p:spPr>
      </p:sp>
      <p:sp>
        <p:nvSpPr>
          <p:cNvPr id="11" name="Shape 7"/>
          <p:cNvSpPr/>
          <p:nvPr/>
        </p:nvSpPr>
        <p:spPr>
          <a:xfrm>
            <a:off x="4830842" y="2285048"/>
            <a:ext cx="502682" cy="502682"/>
          </a:xfrm>
          <a:prstGeom prst="roundRect">
            <a:avLst>
              <a:gd name="adj" fmla="val 18188608"/>
            </a:avLst>
          </a:prstGeom>
          <a:solidFill>
            <a:srgbClr val="007EBD"/>
          </a:solidFill>
          <a:ln/>
        </p:spPr>
      </p:sp>
      <p:pic>
        <p:nvPicPr>
          <p:cNvPr id="12" name="Image 2" descr="preencoded.png"/>
          <p:cNvPicPr>
            <a:picLocks noChangeAspect="1"/>
          </p:cNvPicPr>
          <p:nvPr/>
        </p:nvPicPr>
        <p:blipFill>
          <a:blip r:embed="rId5"/>
          <a:stretch>
            <a:fillRect/>
          </a:stretch>
        </p:blipFill>
        <p:spPr>
          <a:xfrm>
            <a:off x="4969073" y="2394942"/>
            <a:ext cx="226219" cy="282773"/>
          </a:xfrm>
          <a:prstGeom prst="rect">
            <a:avLst/>
          </a:prstGeom>
        </p:spPr>
      </p:pic>
      <p:sp>
        <p:nvSpPr>
          <p:cNvPr id="13" name="Text 8"/>
          <p:cNvSpPr/>
          <p:nvPr/>
        </p:nvSpPr>
        <p:spPr>
          <a:xfrm>
            <a:off x="4830842" y="2955250"/>
            <a:ext cx="2199442" cy="274796"/>
          </a:xfrm>
          <a:prstGeom prst="rect">
            <a:avLst/>
          </a:prstGeom>
          <a:noFill/>
          <a:ln/>
        </p:spPr>
        <p:txBody>
          <a:bodyPr wrap="none" lIns="0" tIns="0" rIns="0" bIns="0" rtlCol="0" anchor="t"/>
          <a:lstStyle/>
          <a:p>
            <a:pPr marL="0" indent="0" algn="l">
              <a:lnSpc>
                <a:spcPts val="2150"/>
              </a:lnSpc>
              <a:buNone/>
            </a:pPr>
            <a:r>
              <a:rPr lang="en-US" sz="2000" b="1" dirty="0">
                <a:solidFill>
                  <a:srgbClr val="272525"/>
                </a:solidFill>
                <a:ea typeface="Petrona Bold" pitchFamily="34" charset="-122"/>
                <a:cs typeface="Petrona Bold" pitchFamily="34" charset="-120"/>
              </a:rPr>
              <a:t>Classification</a:t>
            </a:r>
            <a:endParaRPr lang="en-US" sz="2000" dirty="0"/>
          </a:p>
        </p:txBody>
      </p:sp>
      <p:sp>
        <p:nvSpPr>
          <p:cNvPr id="14" name="Text 9"/>
          <p:cNvSpPr/>
          <p:nvPr/>
        </p:nvSpPr>
        <p:spPr>
          <a:xfrm>
            <a:off x="4830842" y="3330535"/>
            <a:ext cx="3467814" cy="804029"/>
          </a:xfrm>
          <a:prstGeom prst="rect">
            <a:avLst/>
          </a:prstGeom>
          <a:noFill/>
          <a:ln/>
        </p:spPr>
        <p:txBody>
          <a:bodyPr wrap="square" lIns="0" tIns="0" rIns="0" bIns="0" rtlCol="0" anchor="t"/>
          <a:lstStyle/>
          <a:p>
            <a:pPr marL="0" indent="0" algn="just">
              <a:lnSpc>
                <a:spcPts val="2100"/>
              </a:lnSpc>
              <a:buNone/>
            </a:pPr>
            <a:r>
              <a:rPr lang="en-US" dirty="0">
                <a:solidFill>
                  <a:srgbClr val="272525"/>
                </a:solidFill>
                <a:ea typeface="Inter" pitchFamily="34" charset="-122"/>
                <a:cs typeface="Inter" pitchFamily="34" charset="-120"/>
              </a:rPr>
              <a:t>Assigning a type or category to the identified entity (e.g., PERSON, ORG, GPE, WORK).</a:t>
            </a:r>
            <a:endParaRPr lang="en-US" dirty="0"/>
          </a:p>
        </p:txBody>
      </p:sp>
      <p:sp>
        <p:nvSpPr>
          <p:cNvPr id="15" name="Shape 10"/>
          <p:cNvSpPr/>
          <p:nvPr/>
        </p:nvSpPr>
        <p:spPr>
          <a:xfrm>
            <a:off x="670203" y="4477226"/>
            <a:ext cx="7803594" cy="1931789"/>
          </a:xfrm>
          <a:prstGeom prst="roundRect">
            <a:avLst>
              <a:gd name="adj" fmla="val 3643"/>
            </a:avLst>
          </a:prstGeom>
          <a:solidFill>
            <a:srgbClr val="CCEEFF"/>
          </a:solidFill>
          <a:ln w="7620">
            <a:solidFill>
              <a:srgbClr val="B2D4E5"/>
            </a:solidFill>
            <a:prstDash val="solid"/>
          </a:ln>
        </p:spPr>
      </p:sp>
      <p:sp>
        <p:nvSpPr>
          <p:cNvPr id="16" name="Shape 11"/>
          <p:cNvSpPr/>
          <p:nvPr/>
        </p:nvSpPr>
        <p:spPr>
          <a:xfrm>
            <a:off x="845344" y="4652367"/>
            <a:ext cx="502682" cy="502682"/>
          </a:xfrm>
          <a:prstGeom prst="roundRect">
            <a:avLst>
              <a:gd name="adj" fmla="val 18188608"/>
            </a:avLst>
          </a:prstGeom>
          <a:solidFill>
            <a:srgbClr val="007EBD"/>
          </a:solidFill>
          <a:ln/>
        </p:spPr>
      </p:sp>
      <p:pic>
        <p:nvPicPr>
          <p:cNvPr id="17" name="Image 3" descr="preencoded.png"/>
          <p:cNvPicPr>
            <a:picLocks noChangeAspect="1"/>
          </p:cNvPicPr>
          <p:nvPr/>
        </p:nvPicPr>
        <p:blipFill>
          <a:blip r:embed="rId6"/>
          <a:stretch>
            <a:fillRect/>
          </a:stretch>
        </p:blipFill>
        <p:spPr>
          <a:xfrm>
            <a:off x="983575" y="4762262"/>
            <a:ext cx="226219" cy="282773"/>
          </a:xfrm>
          <a:prstGeom prst="rect">
            <a:avLst/>
          </a:prstGeom>
        </p:spPr>
      </p:pic>
      <p:sp>
        <p:nvSpPr>
          <p:cNvPr id="18" name="Text 12"/>
          <p:cNvSpPr/>
          <p:nvPr/>
        </p:nvSpPr>
        <p:spPr>
          <a:xfrm>
            <a:off x="845344" y="5322570"/>
            <a:ext cx="2199442" cy="274796"/>
          </a:xfrm>
          <a:prstGeom prst="rect">
            <a:avLst/>
          </a:prstGeom>
          <a:noFill/>
          <a:ln/>
        </p:spPr>
        <p:txBody>
          <a:bodyPr wrap="none" lIns="0" tIns="0" rIns="0" bIns="0" rtlCol="0" anchor="t"/>
          <a:lstStyle/>
          <a:p>
            <a:pPr marL="0" indent="0" algn="l">
              <a:lnSpc>
                <a:spcPts val="2150"/>
              </a:lnSpc>
              <a:buNone/>
            </a:pPr>
            <a:r>
              <a:rPr lang="en-US" sz="2000" b="1" dirty="0">
                <a:solidFill>
                  <a:srgbClr val="272525"/>
                </a:solidFill>
                <a:ea typeface="Petrona Bold" pitchFamily="34" charset="-122"/>
                <a:cs typeface="Petrona Bold" pitchFamily="34" charset="-120"/>
              </a:rPr>
              <a:t>Technology Stack</a:t>
            </a:r>
            <a:endParaRPr lang="en-US" sz="2000" dirty="0"/>
          </a:p>
        </p:txBody>
      </p:sp>
      <p:sp>
        <p:nvSpPr>
          <p:cNvPr id="19" name="Text 13"/>
          <p:cNvSpPr/>
          <p:nvPr/>
        </p:nvSpPr>
        <p:spPr>
          <a:xfrm>
            <a:off x="845344" y="5697855"/>
            <a:ext cx="7453312" cy="536019"/>
          </a:xfrm>
          <a:prstGeom prst="rect">
            <a:avLst/>
          </a:prstGeom>
          <a:noFill/>
          <a:ln/>
        </p:spPr>
        <p:txBody>
          <a:bodyPr wrap="square" lIns="0" tIns="0" rIns="0" bIns="0" rtlCol="0" anchor="t"/>
          <a:lstStyle/>
          <a:p>
            <a:pPr marL="0" indent="0" algn="just">
              <a:buNone/>
            </a:pPr>
            <a:r>
              <a:rPr lang="en-US" sz="2000" dirty="0">
                <a:solidFill>
                  <a:srgbClr val="272525"/>
                </a:solidFill>
                <a:ea typeface="Inter" pitchFamily="34" charset="-122"/>
                <a:cs typeface="Inter" pitchFamily="34" charset="-120"/>
              </a:rPr>
              <a:t>Utilising spaCy's pre-trained or custom-trained statistical models for high-precision recognition.</a:t>
            </a:r>
            <a:endParaRPr lang="en-US" sz="2000" dirty="0"/>
          </a:p>
        </p:txBody>
      </p:sp>
      <p:sp>
        <p:nvSpPr>
          <p:cNvPr id="20" name="Text 14"/>
          <p:cNvSpPr/>
          <p:nvPr/>
        </p:nvSpPr>
        <p:spPr>
          <a:xfrm>
            <a:off x="921544" y="6785967"/>
            <a:ext cx="7552253" cy="268010"/>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Example: </a:t>
            </a:r>
            <a:r>
              <a:rPr lang="en-US" sz="1300" dirty="0">
                <a:solidFill>
                  <a:srgbClr val="FFFFFF"/>
                </a:solidFill>
                <a:highlight>
                  <a:srgbClr val="007EBD"/>
                </a:highlight>
                <a:latin typeface="Inter" pitchFamily="34" charset="0"/>
                <a:ea typeface="Inter" pitchFamily="34" charset="-122"/>
                <a:cs typeface="Inter" pitchFamily="34" charset="-120"/>
              </a:rPr>
              <a:t>“Albert Einstein [PERSON] developed the theory of relativity [WORK].”</a:t>
            </a:r>
            <a:endParaRPr lang="en-US" sz="1300" dirty="0"/>
          </a:p>
        </p:txBody>
      </p:sp>
      <p:sp>
        <p:nvSpPr>
          <p:cNvPr id="21" name="Shape 15"/>
          <p:cNvSpPr/>
          <p:nvPr/>
        </p:nvSpPr>
        <p:spPr>
          <a:xfrm>
            <a:off x="670203" y="6597491"/>
            <a:ext cx="22860" cy="644962"/>
          </a:xfrm>
          <a:prstGeom prst="rect">
            <a:avLst/>
          </a:prstGeom>
          <a:solidFill>
            <a:srgbClr val="007EBD"/>
          </a:solidFill>
          <a:ln/>
        </p:spPr>
      </p:sp>
      <p:sp>
        <p:nvSpPr>
          <p:cNvPr id="22" name="Text 16"/>
          <p:cNvSpPr/>
          <p:nvPr/>
        </p:nvSpPr>
        <p:spPr>
          <a:xfrm>
            <a:off x="670203" y="7430929"/>
            <a:ext cx="7803594" cy="214432"/>
          </a:xfrm>
          <a:prstGeom prst="rect">
            <a:avLst/>
          </a:prstGeom>
          <a:noFill/>
          <a:ln/>
        </p:spPr>
        <p:txBody>
          <a:bodyPr wrap="none" lIns="0" tIns="0" rIns="0" bIns="0" rtlCol="0" anchor="t"/>
          <a:lstStyle/>
          <a:p>
            <a:pPr marL="0" indent="0" algn="just">
              <a:buNone/>
            </a:pPr>
            <a:r>
              <a:rPr lang="en-US" dirty="0">
                <a:solidFill>
                  <a:srgbClr val="272525"/>
                </a:solidFill>
                <a:ea typeface="Inter" pitchFamily="34" charset="-122"/>
                <a:cs typeface="Inter" pitchFamily="34" charset="-120"/>
              </a:rPr>
              <a:t>Named entities automatically detected from input sentences, forming the nodes of</a:t>
            </a:r>
          </a:p>
          <a:p>
            <a:pPr marL="0" indent="0" algn="just">
              <a:buNone/>
            </a:pPr>
            <a:r>
              <a:rPr lang="en-US" dirty="0">
                <a:solidFill>
                  <a:srgbClr val="272525"/>
                </a:solidFill>
                <a:ea typeface="Inter" pitchFamily="34" charset="-122"/>
                <a:cs typeface="Inter" pitchFamily="34" charset="-120"/>
              </a:rPr>
              <a:t> our graph</a:t>
            </a:r>
            <a:r>
              <a:rPr lang="en-US" sz="1050" dirty="0">
                <a:solidFill>
                  <a:srgbClr val="272525"/>
                </a:solidFill>
                <a:latin typeface="Inter" pitchFamily="34" charset="0"/>
                <a:ea typeface="Inter" pitchFamily="34" charset="-122"/>
                <a:cs typeface="Inter" pitchFamily="34" charset="-120"/>
              </a:rPr>
              <a:t>.</a:t>
            </a:r>
            <a:endParaRPr lang="en-US" sz="1050" dirty="0"/>
          </a:p>
        </p:txBody>
      </p:sp>
      <p:sp>
        <p:nvSpPr>
          <p:cNvPr id="23" name="Rectangle 22">
            <a:extLst>
              <a:ext uri="{FF2B5EF4-FFF2-40B4-BE49-F238E27FC236}">
                <a16:creationId xmlns:a16="http://schemas.microsoft.com/office/drawing/2014/main" id="{3CA87F54-1F29-4CE2-D656-DB634AD5B8AE}"/>
              </a:ext>
            </a:extLst>
          </p:cNvPr>
          <p:cNvSpPr/>
          <p:nvPr/>
        </p:nvSpPr>
        <p:spPr>
          <a:xfrm>
            <a:off x="9144000" y="7692669"/>
            <a:ext cx="5486400" cy="5369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55677" y="450771"/>
            <a:ext cx="10006489" cy="537805"/>
          </a:xfrm>
          <a:prstGeom prst="rect">
            <a:avLst/>
          </a:prstGeom>
          <a:noFill/>
          <a:ln/>
        </p:spPr>
        <p:txBody>
          <a:bodyPr wrap="none" lIns="0" tIns="0" rIns="0" bIns="0" rtlCol="0" anchor="t"/>
          <a:lstStyle/>
          <a:p>
            <a:pPr marL="0" indent="0" algn="l">
              <a:lnSpc>
                <a:spcPts val="4200"/>
              </a:lnSpc>
              <a:buNone/>
            </a:pPr>
            <a:r>
              <a:rPr lang="en-US" sz="3800" b="1" dirty="0">
                <a:solidFill>
                  <a:srgbClr val="000000"/>
                </a:solidFill>
                <a:ea typeface="Petrona Bold" pitchFamily="34" charset="-122"/>
                <a:cs typeface="Petrona Bold" pitchFamily="34" charset="-120"/>
              </a:rPr>
              <a:t>Relation Extraction (RE) – Forming Triples</a:t>
            </a:r>
            <a:endParaRPr lang="en-US" sz="3800" dirty="0"/>
          </a:p>
        </p:txBody>
      </p:sp>
      <p:sp>
        <p:nvSpPr>
          <p:cNvPr id="3" name="Text 1"/>
          <p:cNvSpPr/>
          <p:nvPr/>
        </p:nvSpPr>
        <p:spPr>
          <a:xfrm>
            <a:off x="655677" y="1316355"/>
            <a:ext cx="13319046" cy="524589"/>
          </a:xfrm>
          <a:prstGeom prst="rect">
            <a:avLst/>
          </a:prstGeom>
          <a:noFill/>
          <a:ln/>
        </p:spPr>
        <p:txBody>
          <a:bodyPr wrap="square" lIns="0" tIns="0" rIns="0" bIns="0" rtlCol="0" anchor="t"/>
          <a:lstStyle/>
          <a:p>
            <a:pPr marL="0" indent="0" algn="just">
              <a:buNone/>
            </a:pPr>
            <a:r>
              <a:rPr lang="en-US" dirty="0">
                <a:solidFill>
                  <a:srgbClr val="272525"/>
                </a:solidFill>
                <a:ea typeface="Inter" pitchFamily="34" charset="-122"/>
                <a:cs typeface="Inter" pitchFamily="34" charset="-120"/>
              </a:rPr>
              <a:t>Relation Extraction establishes the links between the named entities, constructing the fundamental Subject–Relation–Object (S-R-O) triples that define the structure of the knowledge graph.</a:t>
            </a:r>
            <a:endParaRPr lang="en-US" dirty="0"/>
          </a:p>
        </p:txBody>
      </p:sp>
      <p:sp>
        <p:nvSpPr>
          <p:cNvPr id="4" name="Text 2"/>
          <p:cNvSpPr/>
          <p:nvPr/>
        </p:nvSpPr>
        <p:spPr>
          <a:xfrm>
            <a:off x="655677" y="2189202"/>
            <a:ext cx="4080034" cy="322778"/>
          </a:xfrm>
          <a:prstGeom prst="rect">
            <a:avLst/>
          </a:prstGeom>
          <a:noFill/>
          <a:ln/>
        </p:spPr>
        <p:txBody>
          <a:bodyPr wrap="none" lIns="0" tIns="0" rIns="0" bIns="0" rtlCol="0" anchor="t"/>
          <a:lstStyle/>
          <a:p>
            <a:pPr marL="0" indent="0" algn="l">
              <a:lnSpc>
                <a:spcPts val="2500"/>
              </a:lnSpc>
              <a:buNone/>
            </a:pPr>
            <a:r>
              <a:rPr lang="en-US" sz="2000" b="1" dirty="0">
                <a:solidFill>
                  <a:srgbClr val="000000"/>
                </a:solidFill>
                <a:ea typeface="Petrona Bold" pitchFamily="34" charset="-122"/>
                <a:cs typeface="Petrona Bold" pitchFamily="34" charset="-120"/>
              </a:rPr>
              <a:t>Methodology: Dependency Parsing</a:t>
            </a:r>
            <a:endParaRPr lang="en-US" sz="2000" dirty="0"/>
          </a:p>
        </p:txBody>
      </p:sp>
      <p:sp>
        <p:nvSpPr>
          <p:cNvPr id="5" name="Text 3"/>
          <p:cNvSpPr/>
          <p:nvPr/>
        </p:nvSpPr>
        <p:spPr>
          <a:xfrm>
            <a:off x="655677" y="2675811"/>
            <a:ext cx="7831455" cy="786884"/>
          </a:xfrm>
          <a:prstGeom prst="rect">
            <a:avLst/>
          </a:prstGeom>
          <a:noFill/>
          <a:ln/>
        </p:spPr>
        <p:txBody>
          <a:bodyPr wrap="square" lIns="0" tIns="0" rIns="0" bIns="0" rtlCol="0" anchor="t"/>
          <a:lstStyle/>
          <a:p>
            <a:pPr marL="0" indent="0" algn="just">
              <a:buNone/>
            </a:pPr>
            <a:r>
              <a:rPr lang="en-US" dirty="0">
                <a:solidFill>
                  <a:srgbClr val="272525"/>
                </a:solidFill>
                <a:ea typeface="Inter" pitchFamily="34" charset="-122"/>
                <a:cs typeface="Inter" pitchFamily="34" charset="-120"/>
              </a:rPr>
              <a:t>We use dependency parsing to analyse the grammatical relationships between words. The core logic identifies the main verb (ROOT) and then maps its nominal subject (nsubj/nsubjpass) and direct/indirect objects (dobj/attr/oprd).</a:t>
            </a:r>
            <a:endParaRPr lang="en-US" dirty="0"/>
          </a:p>
        </p:txBody>
      </p:sp>
      <p:sp>
        <p:nvSpPr>
          <p:cNvPr id="6" name="Shape 4"/>
          <p:cNvSpPr/>
          <p:nvPr/>
        </p:nvSpPr>
        <p:spPr>
          <a:xfrm>
            <a:off x="655677" y="3647122"/>
            <a:ext cx="7831455" cy="1294924"/>
          </a:xfrm>
          <a:prstGeom prst="roundRect">
            <a:avLst>
              <a:gd name="adj" fmla="val 5317"/>
            </a:avLst>
          </a:prstGeom>
          <a:solidFill>
            <a:srgbClr val="F2F2F2"/>
          </a:solidFill>
          <a:ln/>
        </p:spPr>
      </p:sp>
      <p:sp>
        <p:nvSpPr>
          <p:cNvPr id="7" name="Shape 5"/>
          <p:cNvSpPr/>
          <p:nvPr/>
        </p:nvSpPr>
        <p:spPr>
          <a:xfrm>
            <a:off x="647581" y="3647122"/>
            <a:ext cx="7847648" cy="1294924"/>
          </a:xfrm>
          <a:prstGeom prst="roundRect">
            <a:avLst>
              <a:gd name="adj" fmla="val 1899"/>
            </a:avLst>
          </a:prstGeom>
          <a:solidFill>
            <a:srgbClr val="F2F2F2"/>
          </a:solidFill>
          <a:ln/>
        </p:spPr>
      </p:sp>
      <p:sp>
        <p:nvSpPr>
          <p:cNvPr id="8" name="Text 6"/>
          <p:cNvSpPr/>
          <p:nvPr/>
        </p:nvSpPr>
        <p:spPr>
          <a:xfrm>
            <a:off x="811411" y="3769995"/>
            <a:ext cx="7519988" cy="1049179"/>
          </a:xfrm>
          <a:prstGeom prst="rect">
            <a:avLst/>
          </a:prstGeom>
          <a:noFill/>
          <a:ln/>
        </p:spPr>
        <p:txBody>
          <a:bodyPr wrap="square" lIns="0" tIns="0" rIns="0" bIns="0" rtlCol="0" anchor="t"/>
          <a:lstStyle/>
          <a:p>
            <a:pPr marL="0" indent="0" algn="l">
              <a:lnSpc>
                <a:spcPts val="2050"/>
              </a:lnSpc>
              <a:buNone/>
            </a:pPr>
            <a:r>
              <a:rPr lang="en-US" sz="1250" dirty="0">
                <a:solidFill>
                  <a:srgbClr val="272525"/>
                </a:solidFill>
                <a:highlight>
                  <a:srgbClr val="F2F2F2"/>
                </a:highlight>
                <a:latin typeface="Consolas" pitchFamily="34" charset="0"/>
                <a:ea typeface="Consolas" pitchFamily="34" charset="-122"/>
                <a:cs typeface="Consolas" pitchFamily="34" charset="-120"/>
              </a:rPr>
              <a:t>if token.dep_ == "ROOT" and token.pos_ == "VERB":   subj = [w.text for w in token.lefts if w.dep_ in ["nsubj", "nsubjpass"]]   obj = [w.text for w in token.rights if w.dep_ in ["dobj", "attr", "oprd"]]</a:t>
            </a:r>
            <a:endParaRPr lang="en-US" sz="1250" dirty="0"/>
          </a:p>
        </p:txBody>
      </p:sp>
      <p:pic>
        <p:nvPicPr>
          <p:cNvPr id="9" name="Image 0" descr="preencoded.png"/>
          <p:cNvPicPr>
            <a:picLocks noChangeAspect="1"/>
          </p:cNvPicPr>
          <p:nvPr/>
        </p:nvPicPr>
        <p:blipFill>
          <a:blip r:embed="rId3"/>
          <a:stretch>
            <a:fillRect/>
          </a:stretch>
        </p:blipFill>
        <p:spPr>
          <a:xfrm>
            <a:off x="8894564" y="336395"/>
            <a:ext cx="5087660" cy="5087660"/>
          </a:xfrm>
          <a:prstGeom prst="rect">
            <a:avLst/>
          </a:prstGeom>
        </p:spPr>
      </p:pic>
      <p:sp>
        <p:nvSpPr>
          <p:cNvPr id="10" name="Text 7"/>
          <p:cNvSpPr/>
          <p:nvPr/>
        </p:nvSpPr>
        <p:spPr>
          <a:xfrm>
            <a:off x="8894564" y="4015963"/>
            <a:ext cx="5087659" cy="2872621"/>
          </a:xfrm>
          <a:prstGeom prst="rect">
            <a:avLst/>
          </a:prstGeom>
          <a:noFill/>
          <a:ln/>
        </p:spPr>
        <p:txBody>
          <a:bodyPr wrap="none" lIns="0" tIns="0" rIns="0" bIns="0" rtlCol="0" anchor="t"/>
          <a:lstStyle/>
          <a:p>
            <a:pPr marL="0" indent="0" algn="just">
              <a:buNone/>
            </a:pPr>
            <a:r>
              <a:rPr lang="en-US" dirty="0">
                <a:solidFill>
                  <a:srgbClr val="272525"/>
                </a:solidFill>
                <a:ea typeface="Inter" pitchFamily="34" charset="-122"/>
                <a:cs typeface="Inter" pitchFamily="34" charset="-120"/>
              </a:rPr>
              <a:t>Extracted subject–relation–object triples, </a:t>
            </a:r>
          </a:p>
          <a:p>
            <a:pPr marL="0" indent="0" algn="just">
              <a:buNone/>
            </a:pPr>
            <a:r>
              <a:rPr lang="en-US" dirty="0">
                <a:solidFill>
                  <a:srgbClr val="272525"/>
                </a:solidFill>
                <a:ea typeface="Inter" pitchFamily="34" charset="-122"/>
                <a:cs typeface="Inter" pitchFamily="34" charset="-120"/>
              </a:rPr>
              <a:t>ready for graph instantiation</a:t>
            </a:r>
            <a:r>
              <a:rPr lang="en-US" sz="1000" dirty="0">
                <a:solidFill>
                  <a:srgbClr val="272525"/>
                </a:solidFill>
                <a:latin typeface="Inter" pitchFamily="34" charset="0"/>
                <a:ea typeface="Inter" pitchFamily="34" charset="-122"/>
                <a:cs typeface="Inter" pitchFamily="34" charset="-120"/>
              </a:rPr>
              <a:t>.</a:t>
            </a:r>
            <a:endParaRPr lang="en-US" sz="1000" dirty="0"/>
          </a:p>
        </p:txBody>
      </p:sp>
      <p:sp>
        <p:nvSpPr>
          <p:cNvPr id="11" name="Text 8"/>
          <p:cNvSpPr/>
          <p:nvPr/>
        </p:nvSpPr>
        <p:spPr>
          <a:xfrm>
            <a:off x="811411" y="5988205"/>
            <a:ext cx="13163312" cy="2297831"/>
          </a:xfrm>
          <a:prstGeom prst="rect">
            <a:avLst/>
          </a:prstGeom>
          <a:noFill/>
          <a:ln/>
        </p:spPr>
        <p:txBody>
          <a:bodyPr wrap="none" lIns="0" tIns="0" rIns="0" bIns="0" rtlCol="0" anchor="t"/>
          <a:lstStyle/>
          <a:p>
            <a:pPr marL="0" indent="0" algn="l">
              <a:lnSpc>
                <a:spcPts val="2050"/>
              </a:lnSpc>
              <a:buNone/>
            </a:pPr>
            <a:r>
              <a:rPr lang="en-US" dirty="0">
                <a:solidFill>
                  <a:srgbClr val="272525"/>
                </a:solidFill>
                <a:ea typeface="Inter" pitchFamily="34" charset="-122"/>
                <a:cs typeface="Inter" pitchFamily="34" charset="-120"/>
              </a:rPr>
              <a:t>The resulting triples—such as </a:t>
            </a:r>
            <a:r>
              <a:rPr lang="en-US" dirty="0">
                <a:solidFill>
                  <a:srgbClr val="272525"/>
                </a:solidFill>
                <a:highlight>
                  <a:srgbClr val="F2F2F2"/>
                </a:highlight>
                <a:ea typeface="Consolas" pitchFamily="34" charset="-122"/>
                <a:cs typeface="Consolas" pitchFamily="34" charset="-120"/>
              </a:rPr>
              <a:t>(Albert Einstein, developed, theory of relativity)</a:t>
            </a:r>
            <a:r>
              <a:rPr lang="en-US" dirty="0">
                <a:solidFill>
                  <a:srgbClr val="272525"/>
                </a:solidFill>
                <a:ea typeface="Inter" pitchFamily="34" charset="-122"/>
                <a:cs typeface="Inter" pitchFamily="34" charset="-120"/>
              </a:rPr>
              <a:t>—serve as the edges and nodes of the semantic graph.</a:t>
            </a:r>
            <a:endParaRPr lang="en-US" dirty="0"/>
          </a:p>
        </p:txBody>
      </p:sp>
      <p:sp>
        <p:nvSpPr>
          <p:cNvPr id="12" name="Rectangle 11">
            <a:extLst>
              <a:ext uri="{FF2B5EF4-FFF2-40B4-BE49-F238E27FC236}">
                <a16:creationId xmlns:a16="http://schemas.microsoft.com/office/drawing/2014/main" id="{F006A49A-B7ED-549F-05AD-861346183E79}"/>
              </a:ext>
            </a:extLst>
          </p:cNvPr>
          <p:cNvSpPr/>
          <p:nvPr/>
        </p:nvSpPr>
        <p:spPr>
          <a:xfrm>
            <a:off x="0" y="7817005"/>
            <a:ext cx="14630400" cy="4237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64909" y="429791"/>
            <a:ext cx="3560564" cy="325636"/>
          </a:xfrm>
          <a:prstGeom prst="rect">
            <a:avLst/>
          </a:prstGeom>
          <a:noFill/>
          <a:ln/>
        </p:spPr>
        <p:txBody>
          <a:bodyPr wrap="none" lIns="0" tIns="0" rIns="0" bIns="0" rtlCol="0" anchor="t"/>
          <a:lstStyle/>
          <a:p>
            <a:pPr marL="0" indent="0" algn="l">
              <a:lnSpc>
                <a:spcPts val="2550"/>
              </a:lnSpc>
              <a:buNone/>
            </a:pPr>
            <a:r>
              <a:rPr lang="en-US" sz="3800" b="1" dirty="0">
                <a:solidFill>
                  <a:srgbClr val="000000"/>
                </a:solidFill>
                <a:ea typeface="Petrona Bold" pitchFamily="34" charset="-122"/>
                <a:cs typeface="Petrona Bold" pitchFamily="34" charset="-120"/>
              </a:rPr>
              <a:t>Semantic Graph Construction</a:t>
            </a:r>
            <a:endParaRPr lang="en-US" sz="3800" dirty="0"/>
          </a:p>
        </p:txBody>
      </p:sp>
      <p:sp>
        <p:nvSpPr>
          <p:cNvPr id="3" name="Text 1"/>
          <p:cNvSpPr/>
          <p:nvPr/>
        </p:nvSpPr>
        <p:spPr>
          <a:xfrm>
            <a:off x="544474" y="1118832"/>
            <a:ext cx="14066296" cy="92045"/>
          </a:xfrm>
          <a:prstGeom prst="rect">
            <a:avLst/>
          </a:prstGeom>
          <a:noFill/>
          <a:ln/>
        </p:spPr>
        <p:txBody>
          <a:bodyPr wrap="none" lIns="0" tIns="0" rIns="0" bIns="0" rtlCol="0" anchor="t"/>
          <a:lstStyle/>
          <a:p>
            <a:pPr marL="0" indent="0" algn="l">
              <a:lnSpc>
                <a:spcPts val="1250"/>
              </a:lnSpc>
              <a:buNone/>
            </a:pPr>
            <a:r>
              <a:rPr lang="en-US" dirty="0">
                <a:solidFill>
                  <a:srgbClr val="272525"/>
                </a:solidFill>
                <a:ea typeface="Inter" pitchFamily="34" charset="-122"/>
                <a:cs typeface="Inter" pitchFamily="34" charset="-120"/>
              </a:rPr>
              <a:t>Transforming extracted triples into an interactive knowledge network</a:t>
            </a:r>
            <a:endParaRPr lang="en-US" dirty="0"/>
          </a:p>
        </p:txBody>
      </p:sp>
      <p:sp>
        <p:nvSpPr>
          <p:cNvPr id="4" name="Text 2"/>
          <p:cNvSpPr/>
          <p:nvPr/>
        </p:nvSpPr>
        <p:spPr>
          <a:xfrm>
            <a:off x="531564" y="1356469"/>
            <a:ext cx="6003051" cy="2239812"/>
          </a:xfrm>
          <a:prstGeom prst="rect">
            <a:avLst/>
          </a:prstGeom>
          <a:noFill/>
          <a:ln/>
        </p:spPr>
        <p:txBody>
          <a:bodyPr wrap="square" lIns="0" tIns="0" rIns="0" bIns="0" rtlCol="0" anchor="t"/>
          <a:lstStyle/>
          <a:p>
            <a:pPr marL="0" indent="0" algn="just">
              <a:buNone/>
            </a:pPr>
            <a:r>
              <a:rPr lang="en-US" dirty="0">
                <a:solidFill>
                  <a:srgbClr val="272525"/>
                </a:solidFill>
                <a:ea typeface="Inter" pitchFamily="34" charset="-122"/>
                <a:cs typeface="Inter" pitchFamily="34" charset="-120"/>
              </a:rPr>
              <a:t>The extracted Subject-Relation-Object (S-R-O) triples are converted into a directed graph, where entities serve as nodes and relationships become directed edges. These edges are labeled with the relation type and can include optional metadata, such as provenance or contextual information, enriching the graph's semantic depth.</a:t>
            </a:r>
            <a:endParaRPr lang="en-US" dirty="0"/>
          </a:p>
        </p:txBody>
      </p:sp>
      <p:sp>
        <p:nvSpPr>
          <p:cNvPr id="5" name="Text 3"/>
          <p:cNvSpPr/>
          <p:nvPr/>
        </p:nvSpPr>
        <p:spPr>
          <a:xfrm>
            <a:off x="531565" y="3156753"/>
            <a:ext cx="1562933" cy="195382"/>
          </a:xfrm>
          <a:prstGeom prst="rect">
            <a:avLst/>
          </a:prstGeom>
          <a:noFill/>
          <a:ln/>
        </p:spPr>
        <p:txBody>
          <a:bodyPr wrap="none" lIns="0" tIns="0" rIns="0" bIns="0" rtlCol="0" anchor="t"/>
          <a:lstStyle/>
          <a:p>
            <a:pPr marL="0" indent="0" algn="l">
              <a:lnSpc>
                <a:spcPts val="1500"/>
              </a:lnSpc>
              <a:buNone/>
            </a:pPr>
            <a:r>
              <a:rPr lang="en-US" sz="2000" b="1" dirty="0">
                <a:solidFill>
                  <a:srgbClr val="000000"/>
                </a:solidFill>
                <a:ea typeface="Petrona Bold" pitchFamily="34" charset="-122"/>
                <a:cs typeface="Petrona Bold" pitchFamily="34" charset="-120"/>
              </a:rPr>
              <a:t>Tools &amp; Frameworks</a:t>
            </a:r>
            <a:endParaRPr lang="en-US" sz="2000" dirty="0"/>
          </a:p>
        </p:txBody>
      </p:sp>
      <p:sp>
        <p:nvSpPr>
          <p:cNvPr id="6" name="Shape 4"/>
          <p:cNvSpPr/>
          <p:nvPr/>
        </p:nvSpPr>
        <p:spPr>
          <a:xfrm>
            <a:off x="480967" y="3953231"/>
            <a:ext cx="6737851" cy="1121368"/>
          </a:xfrm>
          <a:prstGeom prst="roundRect">
            <a:avLst>
              <a:gd name="adj" fmla="val 11265"/>
            </a:avLst>
          </a:prstGeom>
          <a:solidFill>
            <a:srgbClr val="FFFFFF">
              <a:alpha val="95000"/>
            </a:srgbClr>
          </a:solidFill>
          <a:ln w="15240">
            <a:solidFill>
              <a:srgbClr val="B2D4E5"/>
            </a:solidFill>
            <a:prstDash val="solid"/>
          </a:ln>
        </p:spPr>
      </p:sp>
      <p:sp>
        <p:nvSpPr>
          <p:cNvPr id="7" name="Shape 5"/>
          <p:cNvSpPr/>
          <p:nvPr/>
        </p:nvSpPr>
        <p:spPr>
          <a:xfrm>
            <a:off x="480968" y="3953231"/>
            <a:ext cx="45719" cy="1121368"/>
          </a:xfrm>
          <a:prstGeom prst="roundRect">
            <a:avLst>
              <a:gd name="adj" fmla="val 68372"/>
            </a:avLst>
          </a:prstGeom>
          <a:solidFill>
            <a:srgbClr val="007EBD"/>
          </a:solidFill>
          <a:ln/>
        </p:spPr>
      </p:sp>
      <p:sp>
        <p:nvSpPr>
          <p:cNvPr id="8" name="Text 6"/>
          <p:cNvSpPr/>
          <p:nvPr/>
        </p:nvSpPr>
        <p:spPr>
          <a:xfrm>
            <a:off x="812764" y="4058341"/>
            <a:ext cx="1302425" cy="162758"/>
          </a:xfrm>
          <a:prstGeom prst="rect">
            <a:avLst/>
          </a:prstGeom>
          <a:noFill/>
          <a:ln/>
        </p:spPr>
        <p:txBody>
          <a:bodyPr wrap="none" lIns="0" tIns="0" rIns="0" bIns="0" rtlCol="0" anchor="t"/>
          <a:lstStyle/>
          <a:p>
            <a:pPr marL="0" indent="0" algn="l">
              <a:lnSpc>
                <a:spcPts val="1250"/>
              </a:lnSpc>
              <a:buNone/>
            </a:pPr>
            <a:r>
              <a:rPr lang="en-US" sz="2000" b="1" dirty="0">
                <a:solidFill>
                  <a:srgbClr val="272525"/>
                </a:solidFill>
                <a:ea typeface="Petrona Bold" pitchFamily="34" charset="-122"/>
                <a:cs typeface="Petrona Bold" pitchFamily="34" charset="-120"/>
              </a:rPr>
              <a:t>NetworkX</a:t>
            </a:r>
            <a:endParaRPr lang="en-US" sz="2000" dirty="0"/>
          </a:p>
        </p:txBody>
      </p:sp>
      <p:sp>
        <p:nvSpPr>
          <p:cNvPr id="9" name="Text 7"/>
          <p:cNvSpPr/>
          <p:nvPr/>
        </p:nvSpPr>
        <p:spPr>
          <a:xfrm>
            <a:off x="556974" y="2278261"/>
            <a:ext cx="6522839" cy="158591"/>
          </a:xfrm>
          <a:prstGeom prst="rect">
            <a:avLst/>
          </a:prstGeom>
          <a:noFill/>
          <a:ln/>
        </p:spPr>
        <p:txBody>
          <a:bodyPr wrap="none" lIns="0" tIns="0" rIns="0" bIns="0" rtlCol="0" anchor="t"/>
          <a:lstStyle/>
          <a:p>
            <a:pPr marL="0" indent="0" algn="l">
              <a:lnSpc>
                <a:spcPts val="1250"/>
              </a:lnSpc>
              <a:buNone/>
            </a:pPr>
            <a:endParaRPr lang="en-US" dirty="0"/>
          </a:p>
        </p:txBody>
      </p:sp>
      <p:sp>
        <p:nvSpPr>
          <p:cNvPr id="10" name="Shape 8"/>
          <p:cNvSpPr/>
          <p:nvPr/>
        </p:nvSpPr>
        <p:spPr>
          <a:xfrm>
            <a:off x="5747507" y="2466861"/>
            <a:ext cx="6655049" cy="1256806"/>
          </a:xfrm>
          <a:prstGeom prst="roundRect">
            <a:avLst>
              <a:gd name="adj" fmla="val 11265"/>
            </a:avLst>
          </a:prstGeom>
          <a:solidFill>
            <a:srgbClr val="FFFFFF">
              <a:alpha val="95000"/>
            </a:srgbClr>
          </a:solidFill>
          <a:ln w="15240">
            <a:solidFill>
              <a:srgbClr val="B2D4E5"/>
            </a:solidFill>
            <a:prstDash val="solid"/>
          </a:ln>
        </p:spPr>
      </p:sp>
      <p:sp>
        <p:nvSpPr>
          <p:cNvPr id="11" name="Shape 9"/>
          <p:cNvSpPr/>
          <p:nvPr/>
        </p:nvSpPr>
        <p:spPr>
          <a:xfrm>
            <a:off x="512531" y="5300085"/>
            <a:ext cx="45719" cy="1197522"/>
          </a:xfrm>
          <a:prstGeom prst="roundRect">
            <a:avLst>
              <a:gd name="adj" fmla="val 68372"/>
            </a:avLst>
          </a:prstGeom>
          <a:solidFill>
            <a:srgbClr val="007EBD"/>
          </a:solidFill>
          <a:ln/>
        </p:spPr>
      </p:sp>
      <p:sp>
        <p:nvSpPr>
          <p:cNvPr id="12" name="Text 10"/>
          <p:cNvSpPr/>
          <p:nvPr/>
        </p:nvSpPr>
        <p:spPr>
          <a:xfrm>
            <a:off x="812765" y="5366600"/>
            <a:ext cx="1302425" cy="162758"/>
          </a:xfrm>
          <a:prstGeom prst="rect">
            <a:avLst/>
          </a:prstGeom>
          <a:noFill/>
          <a:ln/>
        </p:spPr>
        <p:txBody>
          <a:bodyPr wrap="none" lIns="0" tIns="0" rIns="0" bIns="0" rtlCol="0" anchor="t"/>
          <a:lstStyle/>
          <a:p>
            <a:pPr marL="0" indent="0" algn="l">
              <a:lnSpc>
                <a:spcPts val="1250"/>
              </a:lnSpc>
              <a:buNone/>
            </a:pPr>
            <a:r>
              <a:rPr lang="en-US" sz="2000" b="1" dirty="0">
                <a:solidFill>
                  <a:srgbClr val="272525"/>
                </a:solidFill>
                <a:ea typeface="Petrona Bold" pitchFamily="34" charset="-122"/>
                <a:cs typeface="Petrona Bold" pitchFamily="34" charset="-120"/>
              </a:rPr>
              <a:t>PyVis</a:t>
            </a:r>
            <a:endParaRPr lang="en-US" sz="2000" dirty="0"/>
          </a:p>
        </p:txBody>
      </p:sp>
      <p:sp>
        <p:nvSpPr>
          <p:cNvPr id="13" name="Text 11"/>
          <p:cNvSpPr/>
          <p:nvPr/>
        </p:nvSpPr>
        <p:spPr>
          <a:xfrm>
            <a:off x="832128" y="5651100"/>
            <a:ext cx="6386690" cy="158591"/>
          </a:xfrm>
          <a:prstGeom prst="rect">
            <a:avLst/>
          </a:prstGeom>
          <a:noFill/>
          <a:ln/>
        </p:spPr>
        <p:txBody>
          <a:bodyPr wrap="none" lIns="0" tIns="0" rIns="0" bIns="0" rtlCol="0" anchor="t"/>
          <a:lstStyle/>
          <a:p>
            <a:pPr marL="0" indent="0" algn="just">
              <a:buNone/>
            </a:pPr>
            <a:r>
              <a:rPr lang="en-US" dirty="0">
                <a:solidFill>
                  <a:srgbClr val="272525"/>
                </a:solidFill>
                <a:ea typeface="Inter" pitchFamily="34" charset="-122"/>
                <a:cs typeface="Inter" pitchFamily="34" charset="-120"/>
              </a:rPr>
              <a:t>Employed for real-time interactive graph visualization within </a:t>
            </a:r>
          </a:p>
          <a:p>
            <a:pPr marL="0" indent="0" algn="just">
              <a:buNone/>
            </a:pPr>
            <a:r>
              <a:rPr lang="en-US" dirty="0">
                <a:solidFill>
                  <a:srgbClr val="272525"/>
                </a:solidFill>
                <a:ea typeface="Inter" pitchFamily="34" charset="-122"/>
                <a:cs typeface="Inter" pitchFamily="34" charset="-120"/>
              </a:rPr>
              <a:t>web applications, allowing users to dynamically explore connections.</a:t>
            </a:r>
            <a:endParaRPr lang="en-US" dirty="0"/>
          </a:p>
        </p:txBody>
      </p:sp>
      <p:sp>
        <p:nvSpPr>
          <p:cNvPr id="14" name="Shape 12"/>
          <p:cNvSpPr/>
          <p:nvPr/>
        </p:nvSpPr>
        <p:spPr>
          <a:xfrm>
            <a:off x="501478" y="6655153"/>
            <a:ext cx="6685136" cy="1019140"/>
          </a:xfrm>
          <a:prstGeom prst="roundRect">
            <a:avLst>
              <a:gd name="adj" fmla="val 11265"/>
            </a:avLst>
          </a:prstGeom>
          <a:solidFill>
            <a:srgbClr val="FFFFFF">
              <a:alpha val="95000"/>
            </a:srgbClr>
          </a:solidFill>
          <a:ln w="15240">
            <a:solidFill>
              <a:srgbClr val="B2D4E5"/>
            </a:solidFill>
            <a:prstDash val="solid"/>
          </a:ln>
        </p:spPr>
      </p:sp>
      <p:sp>
        <p:nvSpPr>
          <p:cNvPr id="15" name="Shape 13"/>
          <p:cNvSpPr/>
          <p:nvPr/>
        </p:nvSpPr>
        <p:spPr>
          <a:xfrm>
            <a:off x="508676" y="6692003"/>
            <a:ext cx="49574" cy="1006419"/>
          </a:xfrm>
          <a:prstGeom prst="roundRect">
            <a:avLst>
              <a:gd name="adj" fmla="val 68372"/>
            </a:avLst>
          </a:prstGeom>
          <a:solidFill>
            <a:srgbClr val="007EBD"/>
          </a:solidFill>
          <a:ln/>
        </p:spPr>
      </p:sp>
      <p:sp>
        <p:nvSpPr>
          <p:cNvPr id="16" name="Text 14"/>
          <p:cNvSpPr/>
          <p:nvPr/>
        </p:nvSpPr>
        <p:spPr>
          <a:xfrm>
            <a:off x="740961" y="6762989"/>
            <a:ext cx="1302425" cy="162758"/>
          </a:xfrm>
          <a:prstGeom prst="rect">
            <a:avLst/>
          </a:prstGeom>
          <a:noFill/>
          <a:ln/>
        </p:spPr>
        <p:txBody>
          <a:bodyPr wrap="none" lIns="0" tIns="0" rIns="0" bIns="0" rtlCol="0" anchor="t"/>
          <a:lstStyle/>
          <a:p>
            <a:pPr marL="0" indent="0" algn="l">
              <a:lnSpc>
                <a:spcPts val="1250"/>
              </a:lnSpc>
              <a:buNone/>
            </a:pPr>
            <a:r>
              <a:rPr lang="en-US" b="1" dirty="0">
                <a:solidFill>
                  <a:srgbClr val="272525"/>
                </a:solidFill>
                <a:ea typeface="Petrona Bold" pitchFamily="34" charset="-122"/>
                <a:cs typeface="Petrona Bold" pitchFamily="34" charset="-120"/>
              </a:rPr>
              <a:t>Data Portability</a:t>
            </a:r>
            <a:endParaRPr lang="en-US" dirty="0"/>
          </a:p>
        </p:txBody>
      </p:sp>
      <p:sp>
        <p:nvSpPr>
          <p:cNvPr id="17" name="Text 15"/>
          <p:cNvSpPr/>
          <p:nvPr/>
        </p:nvSpPr>
        <p:spPr>
          <a:xfrm>
            <a:off x="679519" y="6985587"/>
            <a:ext cx="6400294" cy="522496"/>
          </a:xfrm>
          <a:prstGeom prst="rect">
            <a:avLst/>
          </a:prstGeom>
          <a:noFill/>
          <a:ln/>
        </p:spPr>
        <p:txBody>
          <a:bodyPr wrap="none" lIns="0" tIns="0" rIns="0" bIns="0" rtlCol="0" anchor="t"/>
          <a:lstStyle/>
          <a:p>
            <a:pPr marL="0" indent="0" algn="just">
              <a:buNone/>
            </a:pPr>
            <a:r>
              <a:rPr lang="en-US" dirty="0">
                <a:solidFill>
                  <a:srgbClr val="272525"/>
                </a:solidFill>
                <a:ea typeface="Inter" pitchFamily="34" charset="-122"/>
                <a:cs typeface="Inter" pitchFamily="34" charset="-120"/>
              </a:rPr>
              <a:t>Graphs are stored in serializable formats like GraphML or JSON-LD for</a:t>
            </a:r>
          </a:p>
          <a:p>
            <a:pPr marL="0" indent="0" algn="just">
              <a:buNone/>
            </a:pPr>
            <a:r>
              <a:rPr lang="en-US" dirty="0">
                <a:solidFill>
                  <a:srgbClr val="272525"/>
                </a:solidFill>
                <a:ea typeface="Inter" pitchFamily="34" charset="-122"/>
                <a:cs typeface="Inter" pitchFamily="34" charset="-120"/>
              </a:rPr>
              <a:t> enhanced portability and reuse across platforms.</a:t>
            </a:r>
            <a:endParaRPr lang="en-US" dirty="0"/>
          </a:p>
        </p:txBody>
      </p:sp>
      <p:pic>
        <p:nvPicPr>
          <p:cNvPr id="18" name="Image 0" descr="preencoded.png"/>
          <p:cNvPicPr>
            <a:picLocks noChangeAspect="1"/>
          </p:cNvPicPr>
          <p:nvPr/>
        </p:nvPicPr>
        <p:blipFill>
          <a:blip r:embed="rId3"/>
          <a:stretch>
            <a:fillRect/>
          </a:stretch>
        </p:blipFill>
        <p:spPr>
          <a:xfrm>
            <a:off x="7983131" y="664744"/>
            <a:ext cx="6351151" cy="6351151"/>
          </a:xfrm>
          <a:prstGeom prst="rect">
            <a:avLst/>
          </a:prstGeom>
        </p:spPr>
      </p:pic>
      <p:sp>
        <p:nvSpPr>
          <p:cNvPr id="19" name="Text 16"/>
          <p:cNvSpPr/>
          <p:nvPr/>
        </p:nvSpPr>
        <p:spPr>
          <a:xfrm>
            <a:off x="8011682" y="7164723"/>
            <a:ext cx="6797397" cy="127040"/>
          </a:xfrm>
          <a:prstGeom prst="rect">
            <a:avLst/>
          </a:prstGeom>
          <a:noFill/>
          <a:ln/>
        </p:spPr>
        <p:txBody>
          <a:bodyPr wrap="none" lIns="0" tIns="0" rIns="0" bIns="0" rtlCol="0" anchor="t"/>
          <a:lstStyle/>
          <a:p>
            <a:pPr marL="0" indent="0" algn="ctr">
              <a:lnSpc>
                <a:spcPts val="1000"/>
              </a:lnSpc>
              <a:buNone/>
            </a:pPr>
            <a:r>
              <a:rPr lang="en-US" b="1" dirty="0">
                <a:solidFill>
                  <a:srgbClr val="272525"/>
                </a:solidFill>
                <a:ea typeface="Inter" pitchFamily="34" charset="-122"/>
                <a:cs typeface="Inter" pitchFamily="34" charset="-120"/>
              </a:rPr>
              <a:t>Interactive semantic graph showing entities and their relationships.</a:t>
            </a:r>
            <a:endParaRPr lang="en-US" b="1" dirty="0"/>
          </a:p>
        </p:txBody>
      </p:sp>
      <p:sp>
        <p:nvSpPr>
          <p:cNvPr id="20" name="Text 17"/>
          <p:cNvSpPr/>
          <p:nvPr/>
        </p:nvSpPr>
        <p:spPr>
          <a:xfrm>
            <a:off x="396835" y="8435221"/>
            <a:ext cx="1562933" cy="195382"/>
          </a:xfrm>
          <a:prstGeom prst="rect">
            <a:avLst/>
          </a:prstGeom>
          <a:noFill/>
          <a:ln/>
        </p:spPr>
        <p:txBody>
          <a:bodyPr wrap="none" lIns="0" tIns="0" rIns="0" bIns="0" rtlCol="0" anchor="t"/>
          <a:lstStyle/>
          <a:p>
            <a:pPr marL="0" indent="0" algn="l">
              <a:lnSpc>
                <a:spcPts val="1500"/>
              </a:lnSpc>
              <a:buNone/>
            </a:pPr>
            <a:endParaRPr lang="en-US" sz="1200" dirty="0"/>
          </a:p>
        </p:txBody>
      </p:sp>
      <p:sp>
        <p:nvSpPr>
          <p:cNvPr id="21" name="Text 18"/>
          <p:cNvSpPr/>
          <p:nvPr/>
        </p:nvSpPr>
        <p:spPr>
          <a:xfrm>
            <a:off x="396835" y="8779431"/>
            <a:ext cx="13836729" cy="158591"/>
          </a:xfrm>
          <a:prstGeom prst="rect">
            <a:avLst/>
          </a:prstGeom>
          <a:noFill/>
          <a:ln/>
        </p:spPr>
        <p:txBody>
          <a:bodyPr wrap="none" lIns="0" tIns="0" rIns="0" bIns="0" rtlCol="0" anchor="t"/>
          <a:lstStyle/>
          <a:p>
            <a:pPr marL="0" indent="0" algn="l">
              <a:lnSpc>
                <a:spcPts val="1250"/>
              </a:lnSpc>
              <a:buNone/>
            </a:pPr>
            <a:endParaRPr lang="en-US" sz="750" dirty="0"/>
          </a:p>
        </p:txBody>
      </p:sp>
      <p:sp>
        <p:nvSpPr>
          <p:cNvPr id="22" name="Text 19"/>
          <p:cNvSpPr/>
          <p:nvPr/>
        </p:nvSpPr>
        <p:spPr>
          <a:xfrm>
            <a:off x="396835" y="9086850"/>
            <a:ext cx="1573768" cy="195382"/>
          </a:xfrm>
          <a:prstGeom prst="rect">
            <a:avLst/>
          </a:prstGeom>
          <a:noFill/>
          <a:ln/>
        </p:spPr>
        <p:txBody>
          <a:bodyPr wrap="none" lIns="0" tIns="0" rIns="0" bIns="0" rtlCol="0" anchor="t"/>
          <a:lstStyle/>
          <a:p>
            <a:pPr marL="0" indent="0" algn="l">
              <a:lnSpc>
                <a:spcPts val="1500"/>
              </a:lnSpc>
              <a:buNone/>
            </a:pPr>
            <a:endParaRPr lang="en-US" sz="1200" dirty="0"/>
          </a:p>
        </p:txBody>
      </p:sp>
      <p:sp>
        <p:nvSpPr>
          <p:cNvPr id="23" name="Text 20"/>
          <p:cNvSpPr/>
          <p:nvPr/>
        </p:nvSpPr>
        <p:spPr>
          <a:xfrm>
            <a:off x="396835" y="9431060"/>
            <a:ext cx="13836729" cy="158591"/>
          </a:xfrm>
          <a:prstGeom prst="rect">
            <a:avLst/>
          </a:prstGeom>
          <a:noFill/>
          <a:ln/>
        </p:spPr>
        <p:txBody>
          <a:bodyPr wrap="none" lIns="0" tIns="0" rIns="0" bIns="0" rtlCol="0" anchor="t"/>
          <a:lstStyle/>
          <a:p>
            <a:pPr marL="0" indent="0" algn="l">
              <a:lnSpc>
                <a:spcPts val="1250"/>
              </a:lnSpc>
              <a:buNone/>
            </a:pPr>
            <a:endParaRPr lang="en-US" sz="750" dirty="0"/>
          </a:p>
        </p:txBody>
      </p:sp>
      <p:sp>
        <p:nvSpPr>
          <p:cNvPr id="25" name="TextBox 24">
            <a:extLst>
              <a:ext uri="{FF2B5EF4-FFF2-40B4-BE49-F238E27FC236}">
                <a16:creationId xmlns:a16="http://schemas.microsoft.com/office/drawing/2014/main" id="{C10E482B-6A3E-935D-91FA-CC043E1A6E2E}"/>
              </a:ext>
            </a:extLst>
          </p:cNvPr>
          <p:cNvSpPr txBox="1"/>
          <p:nvPr/>
        </p:nvSpPr>
        <p:spPr>
          <a:xfrm>
            <a:off x="679519" y="4326209"/>
            <a:ext cx="10293281" cy="646331"/>
          </a:xfrm>
          <a:prstGeom prst="rect">
            <a:avLst/>
          </a:prstGeom>
          <a:noFill/>
        </p:spPr>
        <p:txBody>
          <a:bodyPr wrap="square">
            <a:spAutoFit/>
          </a:bodyPr>
          <a:lstStyle/>
          <a:p>
            <a:pPr marL="0" indent="0" algn="just">
              <a:buNone/>
            </a:pPr>
            <a:r>
              <a:rPr lang="en-US" dirty="0" err="1">
                <a:solidFill>
                  <a:srgbClr val="272525"/>
                </a:solidFill>
                <a:ea typeface="Inter" pitchFamily="34" charset="-122"/>
                <a:cs typeface="Inter" pitchFamily="34" charset="-120"/>
              </a:rPr>
              <a:t>Utilised</a:t>
            </a:r>
            <a:r>
              <a:rPr lang="en-US" dirty="0">
                <a:solidFill>
                  <a:srgbClr val="272525"/>
                </a:solidFill>
                <a:ea typeface="Inter" pitchFamily="34" charset="-122"/>
                <a:cs typeface="Inter" pitchFamily="34" charset="-120"/>
              </a:rPr>
              <a:t> for robust graph modeling and structural analysis, providing </a:t>
            </a:r>
          </a:p>
          <a:p>
            <a:pPr marL="0" indent="0" algn="just">
              <a:buNone/>
            </a:pPr>
            <a:r>
              <a:rPr lang="en-US" dirty="0">
                <a:solidFill>
                  <a:srgbClr val="272525"/>
                </a:solidFill>
                <a:ea typeface="Inter" pitchFamily="34" charset="-122"/>
                <a:cs typeface="Inter" pitchFamily="34" charset="-120"/>
              </a:rPr>
              <a:t>a flexible framework for graph manipulation.</a:t>
            </a:r>
            <a:endParaRPr lang="en-US" dirty="0"/>
          </a:p>
        </p:txBody>
      </p:sp>
      <p:sp>
        <p:nvSpPr>
          <p:cNvPr id="26" name="Rectangle 25">
            <a:extLst>
              <a:ext uri="{FF2B5EF4-FFF2-40B4-BE49-F238E27FC236}">
                <a16:creationId xmlns:a16="http://schemas.microsoft.com/office/drawing/2014/main" id="{70199F87-CCBB-1B97-6C16-349463EA9FE6}"/>
              </a:ext>
            </a:extLst>
          </p:cNvPr>
          <p:cNvSpPr/>
          <p:nvPr/>
        </p:nvSpPr>
        <p:spPr>
          <a:xfrm>
            <a:off x="0" y="7685444"/>
            <a:ext cx="14610770" cy="5717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96835" y="774683"/>
            <a:ext cx="7698950" cy="421308"/>
          </a:xfrm>
          <a:prstGeom prst="rect">
            <a:avLst/>
          </a:prstGeom>
          <a:noFill/>
          <a:ln/>
        </p:spPr>
        <p:txBody>
          <a:bodyPr wrap="none" lIns="0" tIns="0" rIns="0" bIns="0" rtlCol="0" anchor="t"/>
          <a:lstStyle/>
          <a:p>
            <a:pPr marL="0" indent="0" algn="l">
              <a:lnSpc>
                <a:spcPts val="2550"/>
              </a:lnSpc>
              <a:buNone/>
            </a:pPr>
            <a:r>
              <a:rPr lang="en-US" sz="3800" b="1" dirty="0">
                <a:solidFill>
                  <a:srgbClr val="000000"/>
                </a:solidFill>
                <a:ea typeface="Petrona Bold" pitchFamily="34" charset="-122"/>
                <a:cs typeface="Petrona Bold" pitchFamily="34" charset="-120"/>
              </a:rPr>
              <a:t>Centrality &amp; Community Detection</a:t>
            </a:r>
            <a:endParaRPr lang="en-US" sz="3800" dirty="0"/>
          </a:p>
        </p:txBody>
      </p:sp>
      <p:sp>
        <p:nvSpPr>
          <p:cNvPr id="3" name="Text 1"/>
          <p:cNvSpPr/>
          <p:nvPr/>
        </p:nvSpPr>
        <p:spPr>
          <a:xfrm>
            <a:off x="532208" y="1662276"/>
            <a:ext cx="13440271" cy="389166"/>
          </a:xfrm>
          <a:prstGeom prst="rect">
            <a:avLst/>
          </a:prstGeom>
          <a:noFill/>
          <a:ln/>
        </p:spPr>
        <p:txBody>
          <a:bodyPr wrap="none" lIns="0" tIns="0" rIns="0" bIns="0" rtlCol="0" anchor="t"/>
          <a:lstStyle/>
          <a:p>
            <a:pPr marL="0" indent="0" algn="l">
              <a:lnSpc>
                <a:spcPts val="1250"/>
              </a:lnSpc>
              <a:buNone/>
            </a:pPr>
            <a:r>
              <a:rPr lang="en-US" dirty="0">
                <a:solidFill>
                  <a:srgbClr val="272525"/>
                </a:solidFill>
                <a:ea typeface="Inter" pitchFamily="34" charset="-122"/>
                <a:cs typeface="Inter" pitchFamily="34" charset="-120"/>
              </a:rPr>
              <a:t>Understanding influence and structure within the semantic graph</a:t>
            </a:r>
            <a:endParaRPr lang="en-US" dirty="0"/>
          </a:p>
        </p:txBody>
      </p:sp>
      <p:sp>
        <p:nvSpPr>
          <p:cNvPr id="4" name="Text 2"/>
          <p:cNvSpPr/>
          <p:nvPr/>
        </p:nvSpPr>
        <p:spPr>
          <a:xfrm>
            <a:off x="1483112" y="2324278"/>
            <a:ext cx="686444" cy="195382"/>
          </a:xfrm>
          <a:prstGeom prst="rect">
            <a:avLst/>
          </a:prstGeom>
          <a:noFill/>
          <a:ln/>
        </p:spPr>
        <p:txBody>
          <a:bodyPr wrap="none" lIns="0" tIns="0" rIns="0" bIns="0" rtlCol="0" anchor="t"/>
          <a:lstStyle/>
          <a:p>
            <a:pPr marL="0" indent="0" algn="l">
              <a:lnSpc>
                <a:spcPts val="1500"/>
              </a:lnSpc>
              <a:buNone/>
            </a:pPr>
            <a:r>
              <a:rPr lang="en-US" b="1" dirty="0">
                <a:solidFill>
                  <a:srgbClr val="000000"/>
                </a:solidFill>
                <a:ea typeface="Petrona Bold" pitchFamily="34" charset="-122"/>
                <a:cs typeface="Petrona Bold" pitchFamily="34" charset="-120"/>
              </a:rPr>
              <a:t>Centrality Analysis</a:t>
            </a:r>
            <a:endParaRPr lang="en-US" dirty="0"/>
          </a:p>
        </p:txBody>
      </p:sp>
      <p:sp>
        <p:nvSpPr>
          <p:cNvPr id="5" name="Text 3"/>
          <p:cNvSpPr/>
          <p:nvPr/>
        </p:nvSpPr>
        <p:spPr>
          <a:xfrm>
            <a:off x="554447" y="2733198"/>
            <a:ext cx="4404003" cy="158591"/>
          </a:xfrm>
          <a:prstGeom prst="rect">
            <a:avLst/>
          </a:prstGeom>
          <a:noFill/>
          <a:ln/>
        </p:spPr>
        <p:txBody>
          <a:bodyPr wrap="none" lIns="0" tIns="0" rIns="0" bIns="0" rtlCol="0" anchor="t"/>
          <a:lstStyle/>
          <a:p>
            <a:pPr marL="342900" indent="-342900" algn="just">
              <a:buSzPct val="100000"/>
              <a:buChar char="•"/>
            </a:pPr>
            <a:r>
              <a:rPr lang="en-US" dirty="0">
                <a:solidFill>
                  <a:srgbClr val="272525"/>
                </a:solidFill>
                <a:ea typeface="Inter" pitchFamily="34" charset="-122"/>
                <a:cs typeface="Inter" pitchFamily="34" charset="-120"/>
              </a:rPr>
              <a:t>Degree centrality computed to identify </a:t>
            </a:r>
          </a:p>
          <a:p>
            <a:pPr algn="just">
              <a:buSzPct val="100000"/>
            </a:pPr>
            <a:r>
              <a:rPr lang="en-US" dirty="0">
                <a:solidFill>
                  <a:srgbClr val="272525"/>
                </a:solidFill>
                <a:ea typeface="Inter" pitchFamily="34" charset="-122"/>
                <a:cs typeface="Inter" pitchFamily="34" charset="-120"/>
              </a:rPr>
              <a:t>       influential entities and hub nodes.</a:t>
            </a:r>
            <a:endParaRPr lang="en-US" dirty="0"/>
          </a:p>
        </p:txBody>
      </p:sp>
      <p:sp>
        <p:nvSpPr>
          <p:cNvPr id="6" name="Text 4"/>
          <p:cNvSpPr/>
          <p:nvPr/>
        </p:nvSpPr>
        <p:spPr>
          <a:xfrm>
            <a:off x="554447" y="3219689"/>
            <a:ext cx="4381765" cy="377721"/>
          </a:xfrm>
          <a:prstGeom prst="rect">
            <a:avLst/>
          </a:prstGeom>
          <a:noFill/>
          <a:ln/>
        </p:spPr>
        <p:txBody>
          <a:bodyPr wrap="none" lIns="0" tIns="0" rIns="0" bIns="0" rtlCol="0" anchor="t"/>
          <a:lstStyle/>
          <a:p>
            <a:pPr marL="342900" indent="-342900" algn="just">
              <a:buSzPct val="100000"/>
              <a:buChar char="•"/>
            </a:pPr>
            <a:r>
              <a:rPr lang="en-US" dirty="0">
                <a:solidFill>
                  <a:srgbClr val="272525"/>
                </a:solidFill>
                <a:ea typeface="Inter" pitchFamily="34" charset="-122"/>
                <a:cs typeface="Inter" pitchFamily="34" charset="-120"/>
              </a:rPr>
              <a:t>Betweenness centrality reveals key connectors</a:t>
            </a:r>
          </a:p>
          <a:p>
            <a:pPr algn="just">
              <a:buSzPct val="100000"/>
            </a:pPr>
            <a:r>
              <a:rPr lang="en-US" dirty="0">
                <a:solidFill>
                  <a:srgbClr val="272525"/>
                </a:solidFill>
                <a:ea typeface="Inter" pitchFamily="34" charset="-122"/>
                <a:cs typeface="Inter" pitchFamily="34" charset="-120"/>
              </a:rPr>
              <a:t>       bridging different graph regions.</a:t>
            </a:r>
            <a:endParaRPr lang="en-US" dirty="0"/>
          </a:p>
        </p:txBody>
      </p:sp>
      <p:sp>
        <p:nvSpPr>
          <p:cNvPr id="7" name="Text 5"/>
          <p:cNvSpPr/>
          <p:nvPr/>
        </p:nvSpPr>
        <p:spPr>
          <a:xfrm>
            <a:off x="532209" y="3764757"/>
            <a:ext cx="4618989" cy="1636896"/>
          </a:xfrm>
          <a:prstGeom prst="rect">
            <a:avLst/>
          </a:prstGeom>
          <a:noFill/>
          <a:ln/>
        </p:spPr>
        <p:txBody>
          <a:bodyPr wrap="none" lIns="0" tIns="0" rIns="0" bIns="0" rtlCol="0" anchor="t"/>
          <a:lstStyle/>
          <a:p>
            <a:pPr marL="342900" indent="-342900" algn="just">
              <a:buSzPct val="100000"/>
              <a:buChar char="•"/>
            </a:pPr>
            <a:r>
              <a:rPr lang="en-US" dirty="0">
                <a:solidFill>
                  <a:srgbClr val="272525"/>
                </a:solidFill>
                <a:ea typeface="Inter" pitchFamily="34" charset="-122"/>
                <a:cs typeface="Inter" pitchFamily="34" charset="-120"/>
              </a:rPr>
              <a:t>Eigenvector centrality identifies nodes connected </a:t>
            </a:r>
          </a:p>
          <a:p>
            <a:pPr algn="just">
              <a:buSzPct val="100000"/>
            </a:pPr>
            <a:r>
              <a:rPr lang="en-US" dirty="0">
                <a:solidFill>
                  <a:srgbClr val="272525"/>
                </a:solidFill>
                <a:ea typeface="Inter" pitchFamily="34" charset="-122"/>
                <a:cs typeface="Inter" pitchFamily="34" charset="-120"/>
              </a:rPr>
              <a:t>       to other important nodes.</a:t>
            </a:r>
            <a:endParaRPr lang="en-US" dirty="0"/>
          </a:p>
        </p:txBody>
      </p:sp>
      <p:sp>
        <p:nvSpPr>
          <p:cNvPr id="8" name="Text 6"/>
          <p:cNvSpPr/>
          <p:nvPr/>
        </p:nvSpPr>
        <p:spPr>
          <a:xfrm>
            <a:off x="6577050" y="2300548"/>
            <a:ext cx="2700959" cy="158591"/>
          </a:xfrm>
          <a:prstGeom prst="rect">
            <a:avLst/>
          </a:prstGeom>
          <a:noFill/>
          <a:ln/>
        </p:spPr>
        <p:txBody>
          <a:bodyPr wrap="none" lIns="0" tIns="0" rIns="0" bIns="0" rtlCol="0" anchor="t"/>
          <a:lstStyle/>
          <a:p>
            <a:pPr marL="0" indent="0" algn="l">
              <a:lnSpc>
                <a:spcPts val="1500"/>
              </a:lnSpc>
              <a:buNone/>
            </a:pPr>
            <a:r>
              <a:rPr lang="en-US" sz="2000" b="1" dirty="0">
                <a:solidFill>
                  <a:srgbClr val="000000"/>
                </a:solidFill>
                <a:ea typeface="Petrona Bold" pitchFamily="34" charset="-122"/>
                <a:cs typeface="Petrona Bold" pitchFamily="34" charset="-120"/>
              </a:rPr>
              <a:t>Community Detection</a:t>
            </a:r>
            <a:endParaRPr lang="en-US" sz="2000" dirty="0"/>
          </a:p>
        </p:txBody>
      </p:sp>
      <p:sp>
        <p:nvSpPr>
          <p:cNvPr id="9" name="Text 7"/>
          <p:cNvSpPr/>
          <p:nvPr/>
        </p:nvSpPr>
        <p:spPr>
          <a:xfrm>
            <a:off x="6413346" y="2868534"/>
            <a:ext cx="5729325" cy="1417055"/>
          </a:xfrm>
          <a:prstGeom prst="rect">
            <a:avLst/>
          </a:prstGeom>
          <a:noFill/>
          <a:ln/>
        </p:spPr>
        <p:txBody>
          <a:bodyPr wrap="square" lIns="0" tIns="0" rIns="0" bIns="0" rtlCol="0" anchor="t"/>
          <a:lstStyle/>
          <a:p>
            <a:pPr marL="342900" indent="-342900" algn="just">
              <a:buSzPct val="100000"/>
              <a:buChar char="•"/>
            </a:pPr>
            <a:r>
              <a:rPr lang="en-US" dirty="0">
                <a:solidFill>
                  <a:srgbClr val="272525"/>
                </a:solidFill>
                <a:ea typeface="Inter" pitchFamily="34" charset="-122"/>
                <a:cs typeface="Inter" pitchFamily="34" charset="-120"/>
              </a:rPr>
              <a:t>Modularity-based clustering algorithms (Louvain, Girvan-Newman) uncover topic-based subgraphs.</a:t>
            </a:r>
            <a:endParaRPr lang="en-US" dirty="0"/>
          </a:p>
        </p:txBody>
      </p:sp>
      <p:sp>
        <p:nvSpPr>
          <p:cNvPr id="10" name="Text 8"/>
          <p:cNvSpPr/>
          <p:nvPr/>
        </p:nvSpPr>
        <p:spPr>
          <a:xfrm>
            <a:off x="6413346" y="3519849"/>
            <a:ext cx="6388254" cy="217353"/>
          </a:xfrm>
          <a:prstGeom prst="rect">
            <a:avLst/>
          </a:prstGeom>
          <a:noFill/>
          <a:ln/>
        </p:spPr>
        <p:txBody>
          <a:bodyPr wrap="none" lIns="0" tIns="0" rIns="0" bIns="0" rtlCol="0" anchor="t"/>
          <a:lstStyle/>
          <a:p>
            <a:pPr marL="342900" indent="-342900" algn="l">
              <a:lnSpc>
                <a:spcPts val="1250"/>
              </a:lnSpc>
              <a:buSzPct val="100000"/>
              <a:buChar char="•"/>
            </a:pPr>
            <a:r>
              <a:rPr lang="en-US" dirty="0">
                <a:solidFill>
                  <a:srgbClr val="272525"/>
                </a:solidFill>
                <a:ea typeface="Inter" pitchFamily="34" charset="-122"/>
                <a:cs typeface="Inter" pitchFamily="34" charset="-120"/>
              </a:rPr>
              <a:t>Hierarchical community detection reveals nested organizational structures.</a:t>
            </a:r>
            <a:endParaRPr lang="en-US" dirty="0"/>
          </a:p>
        </p:txBody>
      </p:sp>
      <p:sp>
        <p:nvSpPr>
          <p:cNvPr id="11" name="Text 9"/>
          <p:cNvSpPr/>
          <p:nvPr/>
        </p:nvSpPr>
        <p:spPr>
          <a:xfrm>
            <a:off x="6413346" y="3841192"/>
            <a:ext cx="7731658" cy="2945549"/>
          </a:xfrm>
          <a:prstGeom prst="rect">
            <a:avLst/>
          </a:prstGeom>
          <a:noFill/>
          <a:ln/>
        </p:spPr>
        <p:txBody>
          <a:bodyPr wrap="none" lIns="0" tIns="0" rIns="0" bIns="0" rtlCol="0" anchor="t"/>
          <a:lstStyle/>
          <a:p>
            <a:pPr marL="342900" indent="-342900" algn="just">
              <a:lnSpc>
                <a:spcPts val="1250"/>
              </a:lnSpc>
              <a:buSzPct val="100000"/>
              <a:buChar char="•"/>
            </a:pPr>
            <a:r>
              <a:rPr lang="en-US" dirty="0">
                <a:solidFill>
                  <a:srgbClr val="272525"/>
                </a:solidFill>
                <a:ea typeface="Inter" pitchFamily="34" charset="-122"/>
                <a:cs typeface="Inter" pitchFamily="34" charset="-120"/>
              </a:rPr>
              <a:t>7 distinct communities detected in our knowledge graph.</a:t>
            </a:r>
            <a:endParaRPr lang="en-US" dirty="0"/>
          </a:p>
        </p:txBody>
      </p:sp>
      <p:sp>
        <p:nvSpPr>
          <p:cNvPr id="12" name="Text 10"/>
          <p:cNvSpPr/>
          <p:nvPr/>
        </p:nvSpPr>
        <p:spPr>
          <a:xfrm>
            <a:off x="9703951" y="1166217"/>
            <a:ext cx="1562933" cy="195382"/>
          </a:xfrm>
          <a:prstGeom prst="rect">
            <a:avLst/>
          </a:prstGeom>
          <a:noFill/>
          <a:ln/>
        </p:spPr>
        <p:txBody>
          <a:bodyPr wrap="none" lIns="0" tIns="0" rIns="0" bIns="0" rtlCol="0" anchor="t"/>
          <a:lstStyle/>
          <a:p>
            <a:pPr marL="0" indent="0" algn="l">
              <a:lnSpc>
                <a:spcPts val="1500"/>
              </a:lnSpc>
              <a:buNone/>
            </a:pPr>
            <a:endParaRPr lang="en-US" sz="1200" dirty="0"/>
          </a:p>
        </p:txBody>
      </p:sp>
      <p:sp>
        <p:nvSpPr>
          <p:cNvPr id="13" name="Text 11"/>
          <p:cNvSpPr/>
          <p:nvPr/>
        </p:nvSpPr>
        <p:spPr>
          <a:xfrm>
            <a:off x="9703951" y="1460778"/>
            <a:ext cx="4544735" cy="158591"/>
          </a:xfrm>
          <a:prstGeom prst="rect">
            <a:avLst/>
          </a:prstGeom>
          <a:noFill/>
          <a:ln/>
        </p:spPr>
        <p:txBody>
          <a:bodyPr wrap="none" lIns="0" tIns="0" rIns="0" bIns="0" rtlCol="0" anchor="t"/>
          <a:lstStyle/>
          <a:p>
            <a:pPr marL="342900" indent="-342900" algn="l">
              <a:lnSpc>
                <a:spcPts val="1250"/>
              </a:lnSpc>
              <a:buSzPct val="100000"/>
              <a:buChar char="•"/>
            </a:pPr>
            <a:endParaRPr lang="en-US" sz="750" dirty="0"/>
          </a:p>
        </p:txBody>
      </p:sp>
      <p:sp>
        <p:nvSpPr>
          <p:cNvPr id="14" name="Text 12"/>
          <p:cNvSpPr/>
          <p:nvPr/>
        </p:nvSpPr>
        <p:spPr>
          <a:xfrm>
            <a:off x="9703951" y="1654016"/>
            <a:ext cx="4544735" cy="158591"/>
          </a:xfrm>
          <a:prstGeom prst="rect">
            <a:avLst/>
          </a:prstGeom>
          <a:noFill/>
          <a:ln/>
        </p:spPr>
        <p:txBody>
          <a:bodyPr wrap="none" lIns="0" tIns="0" rIns="0" bIns="0" rtlCol="0" anchor="t"/>
          <a:lstStyle/>
          <a:p>
            <a:pPr marL="342900" indent="-342900" algn="l">
              <a:lnSpc>
                <a:spcPts val="1250"/>
              </a:lnSpc>
              <a:buSzPct val="100000"/>
              <a:buChar char="•"/>
            </a:pPr>
            <a:endParaRPr lang="en-US" sz="750" dirty="0"/>
          </a:p>
        </p:txBody>
      </p:sp>
      <p:sp>
        <p:nvSpPr>
          <p:cNvPr id="15" name="Text 13"/>
          <p:cNvSpPr/>
          <p:nvPr/>
        </p:nvSpPr>
        <p:spPr>
          <a:xfrm>
            <a:off x="9703951" y="1847255"/>
            <a:ext cx="4544735" cy="158591"/>
          </a:xfrm>
          <a:prstGeom prst="rect">
            <a:avLst/>
          </a:prstGeom>
          <a:noFill/>
          <a:ln/>
        </p:spPr>
        <p:txBody>
          <a:bodyPr wrap="none" lIns="0" tIns="0" rIns="0" bIns="0" rtlCol="0" anchor="t"/>
          <a:lstStyle/>
          <a:p>
            <a:pPr marL="342900" indent="-342900" algn="l">
              <a:lnSpc>
                <a:spcPts val="1250"/>
              </a:lnSpc>
              <a:buSzPct val="100000"/>
              <a:buChar char="•"/>
            </a:pPr>
            <a:endParaRPr lang="en-US" sz="750" dirty="0"/>
          </a:p>
        </p:txBody>
      </p:sp>
      <p:sp>
        <p:nvSpPr>
          <p:cNvPr id="18" name="Text 16"/>
          <p:cNvSpPr/>
          <p:nvPr/>
        </p:nvSpPr>
        <p:spPr>
          <a:xfrm>
            <a:off x="532209" y="3040380"/>
            <a:ext cx="148828" cy="185976"/>
          </a:xfrm>
          <a:prstGeom prst="rect">
            <a:avLst/>
          </a:prstGeom>
          <a:noFill/>
          <a:ln/>
        </p:spPr>
        <p:txBody>
          <a:bodyPr wrap="none" lIns="0" tIns="0" rIns="0" bIns="0" rtlCol="0" anchor="t"/>
          <a:lstStyle/>
          <a:p>
            <a:pPr marL="0" indent="0" algn="l">
              <a:lnSpc>
                <a:spcPts val="1150"/>
              </a:lnSpc>
              <a:buNone/>
            </a:pPr>
            <a:endParaRPr lang="en-US" sz="1150" dirty="0"/>
          </a:p>
        </p:txBody>
      </p:sp>
      <p:sp>
        <p:nvSpPr>
          <p:cNvPr id="20" name="Text 18"/>
          <p:cNvSpPr/>
          <p:nvPr/>
        </p:nvSpPr>
        <p:spPr>
          <a:xfrm>
            <a:off x="1058703" y="5985566"/>
            <a:ext cx="6270903" cy="158591"/>
          </a:xfrm>
          <a:prstGeom prst="rect">
            <a:avLst/>
          </a:prstGeom>
          <a:noFill/>
          <a:ln/>
        </p:spPr>
        <p:txBody>
          <a:bodyPr wrap="none" lIns="0" tIns="0" rIns="0" bIns="0" rtlCol="0" anchor="t"/>
          <a:lstStyle/>
          <a:p>
            <a:pPr marL="342900" indent="-342900" algn="l">
              <a:lnSpc>
                <a:spcPts val="1250"/>
              </a:lnSpc>
              <a:buSzPct val="100000"/>
              <a:buChar char="•"/>
            </a:pPr>
            <a:endParaRPr lang="en-US" dirty="0"/>
          </a:p>
        </p:txBody>
      </p:sp>
      <p:sp>
        <p:nvSpPr>
          <p:cNvPr id="21" name="Text 19"/>
          <p:cNvSpPr/>
          <p:nvPr/>
        </p:nvSpPr>
        <p:spPr>
          <a:xfrm>
            <a:off x="1058704" y="6223558"/>
            <a:ext cx="6400324" cy="137820"/>
          </a:xfrm>
          <a:prstGeom prst="rect">
            <a:avLst/>
          </a:prstGeom>
          <a:noFill/>
          <a:ln/>
        </p:spPr>
        <p:txBody>
          <a:bodyPr wrap="none" lIns="0" tIns="0" rIns="0" bIns="0" rtlCol="0" anchor="t"/>
          <a:lstStyle/>
          <a:p>
            <a:pPr algn="l">
              <a:lnSpc>
                <a:spcPts val="1250"/>
              </a:lnSpc>
              <a:buSzPct val="100000"/>
            </a:pPr>
            <a:endParaRPr lang="en-US" dirty="0"/>
          </a:p>
        </p:txBody>
      </p:sp>
      <p:sp>
        <p:nvSpPr>
          <p:cNvPr id="22" name="Text 20"/>
          <p:cNvSpPr/>
          <p:nvPr/>
        </p:nvSpPr>
        <p:spPr>
          <a:xfrm>
            <a:off x="839694" y="3652956"/>
            <a:ext cx="6270903" cy="158591"/>
          </a:xfrm>
          <a:prstGeom prst="rect">
            <a:avLst/>
          </a:prstGeom>
          <a:noFill/>
          <a:ln/>
        </p:spPr>
        <p:txBody>
          <a:bodyPr wrap="none" lIns="0" tIns="0" rIns="0" bIns="0" rtlCol="0" anchor="t"/>
          <a:lstStyle/>
          <a:p>
            <a:pPr marL="342900" indent="-342900" algn="l">
              <a:lnSpc>
                <a:spcPts val="1250"/>
              </a:lnSpc>
              <a:buSzPct val="100000"/>
              <a:buChar char="•"/>
            </a:pPr>
            <a:endParaRPr lang="en-US" sz="750" dirty="0"/>
          </a:p>
        </p:txBody>
      </p:sp>
      <p:sp>
        <p:nvSpPr>
          <p:cNvPr id="23" name="Text 21"/>
          <p:cNvSpPr/>
          <p:nvPr/>
        </p:nvSpPr>
        <p:spPr>
          <a:xfrm>
            <a:off x="1058704" y="6416993"/>
            <a:ext cx="6327258" cy="186185"/>
          </a:xfrm>
          <a:prstGeom prst="rect">
            <a:avLst/>
          </a:prstGeom>
          <a:noFill/>
          <a:ln/>
        </p:spPr>
        <p:txBody>
          <a:bodyPr wrap="none" lIns="0" tIns="0" rIns="0" bIns="0" rtlCol="0" anchor="t"/>
          <a:lstStyle/>
          <a:p>
            <a:pPr marL="342900" indent="-342900" algn="l">
              <a:lnSpc>
                <a:spcPts val="1250"/>
              </a:lnSpc>
              <a:buSzPct val="100000"/>
              <a:buChar char="•"/>
            </a:pPr>
            <a:endParaRPr lang="en-US" dirty="0"/>
          </a:p>
        </p:txBody>
      </p:sp>
      <p:sp>
        <p:nvSpPr>
          <p:cNvPr id="24" name="Text 22"/>
          <p:cNvSpPr/>
          <p:nvPr/>
        </p:nvSpPr>
        <p:spPr>
          <a:xfrm>
            <a:off x="908090" y="3627055"/>
            <a:ext cx="6270903" cy="158591"/>
          </a:xfrm>
          <a:prstGeom prst="rect">
            <a:avLst/>
          </a:prstGeom>
          <a:noFill/>
          <a:ln/>
        </p:spPr>
        <p:txBody>
          <a:bodyPr wrap="none" lIns="0" tIns="0" rIns="0" bIns="0" rtlCol="0" anchor="t"/>
          <a:lstStyle/>
          <a:p>
            <a:pPr marL="342900" indent="-342900" algn="l">
              <a:lnSpc>
                <a:spcPts val="1250"/>
              </a:lnSpc>
              <a:buSzPct val="100000"/>
              <a:buChar char="•"/>
            </a:pPr>
            <a:endParaRPr lang="en-US" sz="750" dirty="0"/>
          </a:p>
        </p:txBody>
      </p:sp>
      <p:sp>
        <p:nvSpPr>
          <p:cNvPr id="27" name="Text 25"/>
          <p:cNvSpPr/>
          <p:nvPr/>
        </p:nvSpPr>
        <p:spPr>
          <a:xfrm>
            <a:off x="7579162" y="3233618"/>
            <a:ext cx="148828" cy="185976"/>
          </a:xfrm>
          <a:prstGeom prst="rect">
            <a:avLst/>
          </a:prstGeom>
          <a:noFill/>
          <a:ln/>
        </p:spPr>
        <p:txBody>
          <a:bodyPr wrap="none" lIns="0" tIns="0" rIns="0" bIns="0" rtlCol="0" anchor="t"/>
          <a:lstStyle/>
          <a:p>
            <a:pPr marL="0" indent="0" algn="l">
              <a:lnSpc>
                <a:spcPts val="1150"/>
              </a:lnSpc>
              <a:buNone/>
            </a:pPr>
            <a:endParaRPr lang="en-US" sz="1150" dirty="0"/>
          </a:p>
        </p:txBody>
      </p:sp>
      <p:sp>
        <p:nvSpPr>
          <p:cNvPr id="28" name="Text 26"/>
          <p:cNvSpPr/>
          <p:nvPr/>
        </p:nvSpPr>
        <p:spPr>
          <a:xfrm>
            <a:off x="7955042" y="2536627"/>
            <a:ext cx="1370886" cy="162758"/>
          </a:xfrm>
          <a:prstGeom prst="rect">
            <a:avLst/>
          </a:prstGeom>
          <a:noFill/>
          <a:ln/>
        </p:spPr>
        <p:txBody>
          <a:bodyPr wrap="none" lIns="0" tIns="0" rIns="0" bIns="0" rtlCol="0" anchor="t"/>
          <a:lstStyle/>
          <a:p>
            <a:pPr marL="0" indent="0" algn="l">
              <a:lnSpc>
                <a:spcPts val="1250"/>
              </a:lnSpc>
              <a:buNone/>
            </a:pPr>
            <a:endParaRPr lang="en-US" sz="1000" dirty="0"/>
          </a:p>
        </p:txBody>
      </p:sp>
      <p:sp>
        <p:nvSpPr>
          <p:cNvPr id="30" name="Text 28"/>
          <p:cNvSpPr/>
          <p:nvPr/>
        </p:nvSpPr>
        <p:spPr>
          <a:xfrm>
            <a:off x="7955043" y="2991803"/>
            <a:ext cx="6017436" cy="1969469"/>
          </a:xfrm>
          <a:prstGeom prst="rect">
            <a:avLst/>
          </a:prstGeom>
          <a:noFill/>
          <a:ln/>
        </p:spPr>
        <p:txBody>
          <a:bodyPr wrap="none" lIns="0" tIns="0" rIns="0" bIns="0" rtlCol="0" anchor="t"/>
          <a:lstStyle/>
          <a:p>
            <a:pPr marL="342900" indent="-342900" algn="l">
              <a:lnSpc>
                <a:spcPts val="1250"/>
              </a:lnSpc>
              <a:buSzPct val="100000"/>
              <a:buChar char="•"/>
            </a:pPr>
            <a:endParaRPr lang="en-US" sz="750" dirty="0"/>
          </a:p>
        </p:txBody>
      </p:sp>
      <p:sp>
        <p:nvSpPr>
          <p:cNvPr id="31" name="Text 29"/>
          <p:cNvSpPr/>
          <p:nvPr/>
        </p:nvSpPr>
        <p:spPr>
          <a:xfrm>
            <a:off x="7955042" y="3185041"/>
            <a:ext cx="6270903" cy="158591"/>
          </a:xfrm>
          <a:prstGeom prst="rect">
            <a:avLst/>
          </a:prstGeom>
          <a:noFill/>
          <a:ln/>
        </p:spPr>
        <p:txBody>
          <a:bodyPr wrap="none" lIns="0" tIns="0" rIns="0" bIns="0" rtlCol="0" anchor="t"/>
          <a:lstStyle/>
          <a:p>
            <a:pPr marL="342900" indent="-342900" algn="l">
              <a:lnSpc>
                <a:spcPts val="1250"/>
              </a:lnSpc>
              <a:buSzPct val="100000"/>
              <a:buChar char="•"/>
            </a:pPr>
            <a:endParaRPr lang="en-US" sz="750" dirty="0"/>
          </a:p>
        </p:txBody>
      </p:sp>
      <p:sp>
        <p:nvSpPr>
          <p:cNvPr id="32" name="Text 30"/>
          <p:cNvSpPr/>
          <p:nvPr/>
        </p:nvSpPr>
        <p:spPr>
          <a:xfrm>
            <a:off x="7955042" y="3378279"/>
            <a:ext cx="6270903" cy="158591"/>
          </a:xfrm>
          <a:prstGeom prst="rect">
            <a:avLst/>
          </a:prstGeom>
          <a:noFill/>
          <a:ln/>
        </p:spPr>
        <p:txBody>
          <a:bodyPr wrap="none" lIns="0" tIns="0" rIns="0" bIns="0" rtlCol="0" anchor="t"/>
          <a:lstStyle/>
          <a:p>
            <a:pPr marL="342900" indent="-342900" algn="l">
              <a:lnSpc>
                <a:spcPts val="1250"/>
              </a:lnSpc>
              <a:buSzPct val="100000"/>
              <a:buChar char="•"/>
            </a:pPr>
            <a:endParaRPr lang="en-US" sz="750" dirty="0"/>
          </a:p>
        </p:txBody>
      </p:sp>
      <p:sp>
        <p:nvSpPr>
          <p:cNvPr id="33" name="Text 31"/>
          <p:cNvSpPr/>
          <p:nvPr/>
        </p:nvSpPr>
        <p:spPr>
          <a:xfrm>
            <a:off x="7955042" y="3571518"/>
            <a:ext cx="6270903" cy="158591"/>
          </a:xfrm>
          <a:prstGeom prst="rect">
            <a:avLst/>
          </a:prstGeom>
          <a:noFill/>
          <a:ln/>
        </p:spPr>
        <p:txBody>
          <a:bodyPr wrap="none" lIns="0" tIns="0" rIns="0" bIns="0" rtlCol="0" anchor="t"/>
          <a:lstStyle/>
          <a:p>
            <a:pPr marL="342900" indent="-342900" algn="l">
              <a:lnSpc>
                <a:spcPts val="1250"/>
              </a:lnSpc>
              <a:buSzPct val="100000"/>
              <a:buChar char="•"/>
            </a:pPr>
            <a:endParaRPr lang="en-US" sz="750" dirty="0"/>
          </a:p>
        </p:txBody>
      </p:sp>
      <p:sp>
        <p:nvSpPr>
          <p:cNvPr id="34" name="Text 32"/>
          <p:cNvSpPr/>
          <p:nvPr/>
        </p:nvSpPr>
        <p:spPr>
          <a:xfrm>
            <a:off x="7955042" y="3764756"/>
            <a:ext cx="6270903" cy="158591"/>
          </a:xfrm>
          <a:prstGeom prst="rect">
            <a:avLst/>
          </a:prstGeom>
          <a:noFill/>
          <a:ln/>
        </p:spPr>
        <p:txBody>
          <a:bodyPr wrap="none" lIns="0" tIns="0" rIns="0" bIns="0" rtlCol="0" anchor="t"/>
          <a:lstStyle/>
          <a:p>
            <a:pPr marL="342900" indent="-342900" algn="l">
              <a:lnSpc>
                <a:spcPts val="1250"/>
              </a:lnSpc>
              <a:buSzPct val="100000"/>
              <a:buChar char="•"/>
            </a:pPr>
            <a:endParaRPr lang="en-US" sz="750" dirty="0"/>
          </a:p>
        </p:txBody>
      </p:sp>
      <p:sp>
        <p:nvSpPr>
          <p:cNvPr id="35" name="Text 33"/>
          <p:cNvSpPr/>
          <p:nvPr/>
        </p:nvSpPr>
        <p:spPr>
          <a:xfrm>
            <a:off x="7955042" y="3957995"/>
            <a:ext cx="6270903" cy="158591"/>
          </a:xfrm>
          <a:prstGeom prst="rect">
            <a:avLst/>
          </a:prstGeom>
          <a:noFill/>
          <a:ln/>
        </p:spPr>
        <p:txBody>
          <a:bodyPr wrap="none" lIns="0" tIns="0" rIns="0" bIns="0" rtlCol="0" anchor="t"/>
          <a:lstStyle/>
          <a:p>
            <a:pPr marL="342900" indent="-342900" algn="l">
              <a:lnSpc>
                <a:spcPts val="1250"/>
              </a:lnSpc>
              <a:buSzPct val="100000"/>
              <a:buChar char="•"/>
            </a:pPr>
            <a:endParaRPr lang="en-US" sz="750" dirty="0"/>
          </a:p>
        </p:txBody>
      </p:sp>
      <p:sp>
        <p:nvSpPr>
          <p:cNvPr id="37" name="Text 34"/>
          <p:cNvSpPr/>
          <p:nvPr/>
        </p:nvSpPr>
        <p:spPr>
          <a:xfrm>
            <a:off x="2756449" y="8095849"/>
            <a:ext cx="3268871" cy="408609"/>
          </a:xfrm>
          <a:prstGeom prst="rect">
            <a:avLst/>
          </a:prstGeom>
          <a:noFill/>
          <a:ln/>
        </p:spPr>
        <p:txBody>
          <a:bodyPr wrap="none" lIns="0" tIns="0" rIns="0" bIns="0" rtlCol="0" anchor="t"/>
          <a:lstStyle/>
          <a:p>
            <a:pPr marL="0" indent="0" algn="ctr">
              <a:lnSpc>
                <a:spcPts val="1750"/>
              </a:lnSpc>
              <a:buNone/>
            </a:pPr>
            <a:r>
              <a:rPr lang="en-US" sz="1400" b="1" dirty="0">
                <a:solidFill>
                  <a:srgbClr val="FFFFFF"/>
                </a:solidFill>
                <a:latin typeface="Petrona Bold" pitchFamily="34" charset="0"/>
                <a:ea typeface="Petrona Bold" pitchFamily="34" charset="-122"/>
                <a:cs typeface="Petrona Bold" pitchFamily="34" charset="-120"/>
              </a:rPr>
              <a:t>Community Clusters</a:t>
            </a:r>
            <a:endParaRPr lang="en-US" sz="1400" dirty="0"/>
          </a:p>
        </p:txBody>
      </p:sp>
      <p:sp>
        <p:nvSpPr>
          <p:cNvPr id="38" name="Text 35"/>
          <p:cNvSpPr/>
          <p:nvPr/>
        </p:nvSpPr>
        <p:spPr>
          <a:xfrm>
            <a:off x="6577050" y="6089558"/>
            <a:ext cx="2573588" cy="408609"/>
          </a:xfrm>
          <a:prstGeom prst="rect">
            <a:avLst/>
          </a:prstGeom>
          <a:noFill/>
          <a:ln/>
        </p:spPr>
        <p:txBody>
          <a:bodyPr wrap="none" lIns="0" tIns="0" rIns="0" bIns="0" rtlCol="0" anchor="t"/>
          <a:lstStyle/>
          <a:p>
            <a:pPr marL="0" indent="0" algn="ctr">
              <a:lnSpc>
                <a:spcPts val="1750"/>
              </a:lnSpc>
              <a:buNone/>
            </a:pPr>
            <a:r>
              <a:rPr lang="en-US" sz="1400" b="1" dirty="0">
                <a:solidFill>
                  <a:srgbClr val="FFFFFF"/>
                </a:solidFill>
                <a:latin typeface="Petrona Bold" pitchFamily="34" charset="0"/>
                <a:ea typeface="Petrona Bold" pitchFamily="34" charset="-122"/>
                <a:cs typeface="Petrona Bold" pitchFamily="34" charset="-120"/>
              </a:rPr>
              <a:t>Central Hubs</a:t>
            </a:r>
            <a:endParaRPr lang="en-US" sz="1400" dirty="0"/>
          </a:p>
        </p:txBody>
      </p:sp>
      <p:sp>
        <p:nvSpPr>
          <p:cNvPr id="39" name="Text 36"/>
          <p:cNvSpPr/>
          <p:nvPr/>
        </p:nvSpPr>
        <p:spPr>
          <a:xfrm>
            <a:off x="9593405" y="8068176"/>
            <a:ext cx="2324531" cy="408609"/>
          </a:xfrm>
          <a:prstGeom prst="rect">
            <a:avLst/>
          </a:prstGeom>
          <a:noFill/>
          <a:ln/>
        </p:spPr>
        <p:txBody>
          <a:bodyPr wrap="none" lIns="0" tIns="0" rIns="0" bIns="0" rtlCol="0" anchor="t"/>
          <a:lstStyle/>
          <a:p>
            <a:pPr marL="0" indent="0" algn="ctr">
              <a:lnSpc>
                <a:spcPts val="1750"/>
              </a:lnSpc>
              <a:buNone/>
            </a:pPr>
            <a:r>
              <a:rPr lang="en-US" sz="1400" b="1" dirty="0">
                <a:solidFill>
                  <a:srgbClr val="FFFFFF"/>
                </a:solidFill>
                <a:latin typeface="Petrona Bold" pitchFamily="34" charset="0"/>
                <a:ea typeface="Petrona Bold" pitchFamily="34" charset="-122"/>
                <a:cs typeface="Petrona Bold" pitchFamily="34" charset="-120"/>
              </a:rPr>
              <a:t>Bridging Nodes</a:t>
            </a:r>
            <a:endParaRPr lang="en-US" sz="1400" dirty="0"/>
          </a:p>
        </p:txBody>
      </p:sp>
      <p:sp>
        <p:nvSpPr>
          <p:cNvPr id="40" name="Text 37"/>
          <p:cNvSpPr/>
          <p:nvPr/>
        </p:nvSpPr>
        <p:spPr>
          <a:xfrm>
            <a:off x="6798434" y="9206011"/>
            <a:ext cx="2186165" cy="817219"/>
          </a:xfrm>
          <a:prstGeom prst="rect">
            <a:avLst/>
          </a:prstGeom>
          <a:noFill/>
          <a:ln/>
        </p:spPr>
        <p:txBody>
          <a:bodyPr wrap="square" lIns="0" tIns="0" rIns="0" bIns="0" rtlCol="0" anchor="t"/>
          <a:lstStyle/>
          <a:p>
            <a:pPr marL="0" indent="0" algn="ctr">
              <a:lnSpc>
                <a:spcPts val="1750"/>
              </a:lnSpc>
              <a:buNone/>
            </a:pPr>
            <a:r>
              <a:rPr lang="en-US" sz="1400" b="1" dirty="0">
                <a:solidFill>
                  <a:srgbClr val="FFFFFF"/>
                </a:solidFill>
                <a:latin typeface="Petrona Bold" pitchFamily="34" charset="0"/>
                <a:ea typeface="Petrona Bold" pitchFamily="34" charset="-122"/>
                <a:cs typeface="Petrona Bold" pitchFamily="34" charset="-120"/>
              </a:rPr>
              <a:t>Inter-Cluster Links</a:t>
            </a:r>
            <a:endParaRPr lang="en-US" sz="1400" dirty="0"/>
          </a:p>
        </p:txBody>
      </p:sp>
      <p:sp>
        <p:nvSpPr>
          <p:cNvPr id="41" name="Text 38"/>
          <p:cNvSpPr/>
          <p:nvPr/>
        </p:nvSpPr>
        <p:spPr>
          <a:xfrm>
            <a:off x="396835" y="11301293"/>
            <a:ext cx="13836729" cy="127040"/>
          </a:xfrm>
          <a:prstGeom prst="rect">
            <a:avLst/>
          </a:prstGeom>
          <a:noFill/>
          <a:ln/>
        </p:spPr>
        <p:txBody>
          <a:bodyPr wrap="none" lIns="0" tIns="0" rIns="0" bIns="0" rtlCol="0" anchor="t"/>
          <a:lstStyle/>
          <a:p>
            <a:pPr marL="0" indent="0" algn="l">
              <a:lnSpc>
                <a:spcPts val="1000"/>
              </a:lnSpc>
              <a:buNone/>
            </a:pPr>
            <a:r>
              <a:rPr lang="en-US" sz="600" dirty="0">
                <a:solidFill>
                  <a:srgbClr val="272525"/>
                </a:solidFill>
                <a:latin typeface="Inter" pitchFamily="34" charset="0"/>
                <a:ea typeface="Inter" pitchFamily="34" charset="-122"/>
                <a:cs typeface="Inter" pitchFamily="34" charset="-120"/>
              </a:rPr>
              <a:t>A visual representation of the knowledge graph, demonstrating identified communities and their interconnections.</a:t>
            </a:r>
            <a:endParaRPr lang="en-US" sz="600" dirty="0"/>
          </a:p>
        </p:txBody>
      </p:sp>
      <p:sp>
        <p:nvSpPr>
          <p:cNvPr id="42" name="Rectangle 41">
            <a:extLst>
              <a:ext uri="{FF2B5EF4-FFF2-40B4-BE49-F238E27FC236}">
                <a16:creationId xmlns:a16="http://schemas.microsoft.com/office/drawing/2014/main" id="{1F7DE149-04C4-CB02-97D2-5A2FCB8FB5D5}"/>
              </a:ext>
            </a:extLst>
          </p:cNvPr>
          <p:cNvSpPr/>
          <p:nvPr/>
        </p:nvSpPr>
        <p:spPr>
          <a:xfrm>
            <a:off x="0" y="7727795"/>
            <a:ext cx="14630400" cy="5168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3" name="Picture 8">
            <a:extLst>
              <a:ext uri="{FF2B5EF4-FFF2-40B4-BE49-F238E27FC236}">
                <a16:creationId xmlns:a16="http://schemas.microsoft.com/office/drawing/2014/main" id="{5BCFDC99-C012-82F0-5D2E-1F4537A2E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158" y="4489045"/>
            <a:ext cx="4827267" cy="350375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A0A5EAA6-31FA-9909-CBBF-3084BADF87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9082" y="4471563"/>
            <a:ext cx="7048645" cy="34494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1695</Words>
  <Application>Microsoft Office PowerPoint</Application>
  <PresentationFormat>Custom</PresentationFormat>
  <Paragraphs>200</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Consolas</vt:lpstr>
      <vt:lpstr>Inter</vt:lpstr>
      <vt:lpstr>Arial</vt:lpstr>
      <vt:lpstr>Calibri</vt:lpstr>
      <vt:lpstr>Petrona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saitejaswi</dc:creator>
  <cp:lastModifiedBy>sai tejaswi</cp:lastModifiedBy>
  <cp:revision>2</cp:revision>
  <dcterms:created xsi:type="dcterms:W3CDTF">2025-10-09T12:22:06Z</dcterms:created>
  <dcterms:modified xsi:type="dcterms:W3CDTF">2025-10-12T05:07:38Z</dcterms:modified>
</cp:coreProperties>
</file>